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2"/>
  </p:notesMasterIdLst>
  <p:sldIdLst>
    <p:sldId id="271" r:id="rId2"/>
    <p:sldId id="272" r:id="rId3"/>
    <p:sldId id="273" r:id="rId4"/>
    <p:sldId id="259" r:id="rId5"/>
    <p:sldId id="260" r:id="rId6"/>
    <p:sldId id="262" r:id="rId7"/>
    <p:sldId id="263" r:id="rId8"/>
    <p:sldId id="264" r:id="rId9"/>
    <p:sldId id="274" r:id="rId10"/>
    <p:sldId id="275" r:id="rId11"/>
  </p:sldIdLst>
  <p:sldSz cx="12192000" cy="6858000"/>
  <p:notesSz cx="6858000" cy="9144000"/>
  <p:embeddedFontLst>
    <p:embeddedFont>
      <p:font typeface="Open Sans" panose="020B0606030504020204" pitchFamily="34" charset="0"/>
      <p:regular r:id="rId13"/>
      <p:bold r:id="rId14"/>
      <p:italic r:id="rId15"/>
      <p:boldItalic r:id="rId16"/>
    </p:embeddedFont>
    <p:embeddedFont>
      <p:font typeface="Press Start 2P" panose="020B0604020202020204" charset="0"/>
      <p:regular r:id="rId1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5" roundtripDataSignature="AMtx7mirhyX1ky2stOVgMx/XdqAmOC1nL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8FBD4D0-4794-4E99-99B0-C9CC1A4B0EA9}" v="3" dt="2025-07-08T11:49:21.37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44" d="100"/>
          <a:sy n="44" d="100"/>
        </p:scale>
        <p:origin x="52" y="2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26"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5" Type="http://customschemas.google.com/relationships/presentationmetadata" Target="metadata"/><Relationship Id="rId2" Type="http://schemas.openxmlformats.org/officeDocument/2006/relationships/slide" Target="slides/slide1.xml"/><Relationship Id="rId16" Type="http://schemas.openxmlformats.org/officeDocument/2006/relationships/font" Target="fonts/font4.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3.fntdata"/><Relationship Id="rId28" Type="http://schemas.openxmlformats.org/officeDocument/2006/relationships/theme" Target="theme/theme1.xml"/><Relationship Id="rId10" Type="http://schemas.openxmlformats.org/officeDocument/2006/relationships/slide" Target="slides/slide9.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onstantinos Tsouris" userId="28c59844-dd9a-4e5b-b44b-35d2a831d198" providerId="ADAL" clId="{58FBD4D0-4794-4E99-99B0-C9CC1A4B0EA9}"/>
    <pc:docChg chg="custSel addSld delSld modSld">
      <pc:chgData name="Constantinos Tsouris" userId="28c59844-dd9a-4e5b-b44b-35d2a831d198" providerId="ADAL" clId="{58FBD4D0-4794-4E99-99B0-C9CC1A4B0EA9}" dt="2025-07-08T11:50:18.345" v="114" actId="1076"/>
      <pc:docMkLst>
        <pc:docMk/>
      </pc:docMkLst>
      <pc:sldChg chg="del">
        <pc:chgData name="Constantinos Tsouris" userId="28c59844-dd9a-4e5b-b44b-35d2a831d198" providerId="ADAL" clId="{58FBD4D0-4794-4E99-99B0-C9CC1A4B0EA9}" dt="2025-07-08T11:48:18.015" v="7" actId="47"/>
        <pc:sldMkLst>
          <pc:docMk/>
          <pc:sldMk cId="0" sldId="256"/>
        </pc:sldMkLst>
      </pc:sldChg>
      <pc:sldChg chg="modSp del mod">
        <pc:chgData name="Constantinos Tsouris" userId="28c59844-dd9a-4e5b-b44b-35d2a831d198" providerId="ADAL" clId="{58FBD4D0-4794-4E99-99B0-C9CC1A4B0EA9}" dt="2025-07-08T11:48:55.334" v="81" actId="47"/>
        <pc:sldMkLst>
          <pc:docMk/>
          <pc:sldMk cId="0" sldId="257"/>
        </pc:sldMkLst>
        <pc:spChg chg="mod">
          <ac:chgData name="Constantinos Tsouris" userId="28c59844-dd9a-4e5b-b44b-35d2a831d198" providerId="ADAL" clId="{58FBD4D0-4794-4E99-99B0-C9CC1A4B0EA9}" dt="2025-07-08T11:48:00.234" v="1" actId="27636"/>
          <ac:spMkLst>
            <pc:docMk/>
            <pc:sldMk cId="0" sldId="257"/>
            <ac:spMk id="91" creationId="{00000000-0000-0000-0000-000000000000}"/>
          </ac:spMkLst>
        </pc:spChg>
      </pc:sldChg>
      <pc:sldChg chg="del">
        <pc:chgData name="Constantinos Tsouris" userId="28c59844-dd9a-4e5b-b44b-35d2a831d198" providerId="ADAL" clId="{58FBD4D0-4794-4E99-99B0-C9CC1A4B0EA9}" dt="2025-07-08T11:49:29.304" v="109" actId="47"/>
        <pc:sldMkLst>
          <pc:docMk/>
          <pc:sldMk cId="0" sldId="258"/>
        </pc:sldMkLst>
      </pc:sldChg>
      <pc:sldChg chg="modSp mod">
        <pc:chgData name="Constantinos Tsouris" userId="28c59844-dd9a-4e5b-b44b-35d2a831d198" providerId="ADAL" clId="{58FBD4D0-4794-4E99-99B0-C9CC1A4B0EA9}" dt="2025-07-08T11:48:00.324" v="2" actId="27636"/>
        <pc:sldMkLst>
          <pc:docMk/>
          <pc:sldMk cId="0" sldId="259"/>
        </pc:sldMkLst>
        <pc:spChg chg="mod">
          <ac:chgData name="Constantinos Tsouris" userId="28c59844-dd9a-4e5b-b44b-35d2a831d198" providerId="ADAL" clId="{58FBD4D0-4794-4E99-99B0-C9CC1A4B0EA9}" dt="2025-07-08T11:48:00.324" v="2" actId="27636"/>
          <ac:spMkLst>
            <pc:docMk/>
            <pc:sldMk cId="0" sldId="259"/>
            <ac:spMk id="104" creationId="{00000000-0000-0000-0000-000000000000}"/>
          </ac:spMkLst>
        </pc:spChg>
      </pc:sldChg>
      <pc:sldChg chg="modSp mod">
        <pc:chgData name="Constantinos Tsouris" userId="28c59844-dd9a-4e5b-b44b-35d2a831d198" providerId="ADAL" clId="{58FBD4D0-4794-4E99-99B0-C9CC1A4B0EA9}" dt="2025-07-08T11:48:00.384" v="3" actId="27636"/>
        <pc:sldMkLst>
          <pc:docMk/>
          <pc:sldMk cId="0" sldId="262"/>
        </pc:sldMkLst>
        <pc:spChg chg="mod">
          <ac:chgData name="Constantinos Tsouris" userId="28c59844-dd9a-4e5b-b44b-35d2a831d198" providerId="ADAL" clId="{58FBD4D0-4794-4E99-99B0-C9CC1A4B0EA9}" dt="2025-07-08T11:48:00.384" v="3" actId="27636"/>
          <ac:spMkLst>
            <pc:docMk/>
            <pc:sldMk cId="0" sldId="262"/>
            <ac:spMk id="124" creationId="{00000000-0000-0000-0000-000000000000}"/>
          </ac:spMkLst>
        </pc:spChg>
      </pc:sldChg>
      <pc:sldChg chg="modSp mod">
        <pc:chgData name="Constantinos Tsouris" userId="28c59844-dd9a-4e5b-b44b-35d2a831d198" providerId="ADAL" clId="{58FBD4D0-4794-4E99-99B0-C9CC1A4B0EA9}" dt="2025-07-08T11:50:18.345" v="114" actId="1076"/>
        <pc:sldMkLst>
          <pc:docMk/>
          <pc:sldMk cId="0" sldId="263"/>
        </pc:sldMkLst>
        <pc:spChg chg="mod">
          <ac:chgData name="Constantinos Tsouris" userId="28c59844-dd9a-4e5b-b44b-35d2a831d198" providerId="ADAL" clId="{58FBD4D0-4794-4E99-99B0-C9CC1A4B0EA9}" dt="2025-07-08T11:50:07.211" v="111" actId="404"/>
          <ac:spMkLst>
            <pc:docMk/>
            <pc:sldMk cId="0" sldId="263"/>
            <ac:spMk id="3" creationId="{82D79835-5713-382A-9B89-9CB9DC8FACE4}"/>
          </ac:spMkLst>
        </pc:spChg>
        <pc:spChg chg="mod">
          <ac:chgData name="Constantinos Tsouris" userId="28c59844-dd9a-4e5b-b44b-35d2a831d198" providerId="ADAL" clId="{58FBD4D0-4794-4E99-99B0-C9CC1A4B0EA9}" dt="2025-07-08T11:48:00.390" v="4" actId="27636"/>
          <ac:spMkLst>
            <pc:docMk/>
            <pc:sldMk cId="0" sldId="263"/>
            <ac:spMk id="131" creationId="{00000000-0000-0000-0000-000000000000}"/>
          </ac:spMkLst>
        </pc:spChg>
        <pc:picChg chg="mod">
          <ac:chgData name="Constantinos Tsouris" userId="28c59844-dd9a-4e5b-b44b-35d2a831d198" providerId="ADAL" clId="{58FBD4D0-4794-4E99-99B0-C9CC1A4B0EA9}" dt="2025-07-08T11:50:18.345" v="114" actId="1076"/>
          <ac:picMkLst>
            <pc:docMk/>
            <pc:sldMk cId="0" sldId="263"/>
            <ac:picMk id="4" creationId="{FB37CA31-F525-25FF-86A4-E59CDDC1177C}"/>
          </ac:picMkLst>
        </pc:picChg>
      </pc:sldChg>
      <pc:sldChg chg="del">
        <pc:chgData name="Constantinos Tsouris" userId="28c59844-dd9a-4e5b-b44b-35d2a831d198" providerId="ADAL" clId="{58FBD4D0-4794-4E99-99B0-C9CC1A4B0EA9}" dt="2025-07-08T11:48:11.781" v="6" actId="47"/>
        <pc:sldMkLst>
          <pc:docMk/>
          <pc:sldMk cId="0" sldId="269"/>
        </pc:sldMkLst>
      </pc:sldChg>
      <pc:sldChg chg="del">
        <pc:chgData name="Constantinos Tsouris" userId="28c59844-dd9a-4e5b-b44b-35d2a831d198" providerId="ADAL" clId="{58FBD4D0-4794-4E99-99B0-C9CC1A4B0EA9}" dt="2025-07-08T11:48:11.781" v="6" actId="47"/>
        <pc:sldMkLst>
          <pc:docMk/>
          <pc:sldMk cId="0" sldId="270"/>
        </pc:sldMkLst>
      </pc:sldChg>
      <pc:sldChg chg="add">
        <pc:chgData name="Constantinos Tsouris" userId="28c59844-dd9a-4e5b-b44b-35d2a831d198" providerId="ADAL" clId="{58FBD4D0-4794-4E99-99B0-C9CC1A4B0EA9}" dt="2025-07-08T11:47:59.928" v="0"/>
        <pc:sldMkLst>
          <pc:docMk/>
          <pc:sldMk cId="0" sldId="271"/>
        </pc:sldMkLst>
      </pc:sldChg>
      <pc:sldChg chg="modSp add mod">
        <pc:chgData name="Constantinos Tsouris" userId="28c59844-dd9a-4e5b-b44b-35d2a831d198" providerId="ADAL" clId="{58FBD4D0-4794-4E99-99B0-C9CC1A4B0EA9}" dt="2025-07-08T11:49:09.698" v="103" actId="20577"/>
        <pc:sldMkLst>
          <pc:docMk/>
          <pc:sldMk cId="0" sldId="272"/>
        </pc:sldMkLst>
        <pc:spChg chg="mod">
          <ac:chgData name="Constantinos Tsouris" userId="28c59844-dd9a-4e5b-b44b-35d2a831d198" providerId="ADAL" clId="{58FBD4D0-4794-4E99-99B0-C9CC1A4B0EA9}" dt="2025-07-08T11:48:49.560" v="80" actId="20577"/>
          <ac:spMkLst>
            <pc:docMk/>
            <pc:sldMk cId="0" sldId="272"/>
            <ac:spMk id="124" creationId="{00000000-0000-0000-0000-000000000000}"/>
          </ac:spMkLst>
        </pc:spChg>
        <pc:spChg chg="mod">
          <ac:chgData name="Constantinos Tsouris" userId="28c59844-dd9a-4e5b-b44b-35d2a831d198" providerId="ADAL" clId="{58FBD4D0-4794-4E99-99B0-C9CC1A4B0EA9}" dt="2025-07-08T11:49:09.698" v="103" actId="20577"/>
          <ac:spMkLst>
            <pc:docMk/>
            <pc:sldMk cId="0" sldId="272"/>
            <ac:spMk id="127" creationId="{00000000-0000-0000-0000-000000000000}"/>
          </ac:spMkLst>
        </pc:spChg>
      </pc:sldChg>
      <pc:sldChg chg="addSp delSp modSp add mod">
        <pc:chgData name="Constantinos Tsouris" userId="28c59844-dd9a-4e5b-b44b-35d2a831d198" providerId="ADAL" clId="{58FBD4D0-4794-4E99-99B0-C9CC1A4B0EA9}" dt="2025-07-08T11:49:24.853" v="108" actId="1076"/>
        <pc:sldMkLst>
          <pc:docMk/>
          <pc:sldMk cId="0" sldId="273"/>
        </pc:sldMkLst>
        <pc:spChg chg="mod">
          <ac:chgData name="Constantinos Tsouris" userId="28c59844-dd9a-4e5b-b44b-35d2a831d198" providerId="ADAL" clId="{58FBD4D0-4794-4E99-99B0-C9CC1A4B0EA9}" dt="2025-07-08T11:49:24.853" v="108" actId="1076"/>
          <ac:spMkLst>
            <pc:docMk/>
            <pc:sldMk cId="0" sldId="273"/>
            <ac:spMk id="138" creationId="{00000000-0000-0000-0000-000000000000}"/>
          </ac:spMkLst>
        </pc:spChg>
        <pc:picChg chg="add mod">
          <ac:chgData name="Constantinos Tsouris" userId="28c59844-dd9a-4e5b-b44b-35d2a831d198" providerId="ADAL" clId="{58FBD4D0-4794-4E99-99B0-C9CC1A4B0EA9}" dt="2025-07-08T11:49:24.354" v="107" actId="1076"/>
          <ac:picMkLst>
            <pc:docMk/>
            <pc:sldMk cId="0" sldId="273"/>
            <ac:picMk id="2" creationId="{FF51262E-BE63-E8AD-F617-E79D43F447B4}"/>
          </ac:picMkLst>
        </pc:picChg>
        <pc:picChg chg="del mod">
          <ac:chgData name="Constantinos Tsouris" userId="28c59844-dd9a-4e5b-b44b-35d2a831d198" providerId="ADAL" clId="{58FBD4D0-4794-4E99-99B0-C9CC1A4B0EA9}" dt="2025-07-08T11:49:18.872" v="105" actId="478"/>
          <ac:picMkLst>
            <pc:docMk/>
            <pc:sldMk cId="0" sldId="273"/>
            <ac:picMk id="19" creationId="{3DE9B791-3F8B-B260-56F3-6BCCAB7E73C2}"/>
          </ac:picMkLst>
        </pc:picChg>
      </pc:sldChg>
      <pc:sldChg chg="add">
        <pc:chgData name="Constantinos Tsouris" userId="28c59844-dd9a-4e5b-b44b-35d2a831d198" providerId="ADAL" clId="{58FBD4D0-4794-4E99-99B0-C9CC1A4B0EA9}" dt="2025-07-08T11:48:08.003" v="5"/>
        <pc:sldMkLst>
          <pc:docMk/>
          <pc:sldMk cId="2701279501" sldId="274"/>
        </pc:sldMkLst>
      </pc:sldChg>
      <pc:sldChg chg="add">
        <pc:chgData name="Constantinos Tsouris" userId="28c59844-dd9a-4e5b-b44b-35d2a831d198" providerId="ADAL" clId="{58FBD4D0-4794-4E99-99B0-C9CC1A4B0EA9}" dt="2025-07-08T11:48:08.003" v="5"/>
        <pc:sldMkLst>
          <pc:docMk/>
          <pc:sldMk cId="0" sldId="275"/>
        </pc:sldMkLst>
      </pc:sldChg>
      <pc:sldMasterChg chg="delSldLayout">
        <pc:chgData name="Constantinos Tsouris" userId="28c59844-dd9a-4e5b-b44b-35d2a831d198" providerId="ADAL" clId="{58FBD4D0-4794-4E99-99B0-C9CC1A4B0EA9}" dt="2025-07-08T11:49:29.304" v="109" actId="47"/>
        <pc:sldMasterMkLst>
          <pc:docMk/>
          <pc:sldMasterMk cId="0" sldId="2147483648"/>
        </pc:sldMasterMkLst>
        <pc:sldLayoutChg chg="del">
          <pc:chgData name="Constantinos Tsouris" userId="28c59844-dd9a-4e5b-b44b-35d2a831d198" providerId="ADAL" clId="{58FBD4D0-4794-4E99-99B0-C9CC1A4B0EA9}" dt="2025-07-08T11:48:55.334" v="81" actId="47"/>
          <pc:sldLayoutMkLst>
            <pc:docMk/>
            <pc:sldMasterMk cId="0" sldId="2147483648"/>
            <pc:sldLayoutMk cId="0" sldId="2147483649"/>
          </pc:sldLayoutMkLst>
        </pc:sldLayoutChg>
        <pc:sldLayoutChg chg="del">
          <pc:chgData name="Constantinos Tsouris" userId="28c59844-dd9a-4e5b-b44b-35d2a831d198" providerId="ADAL" clId="{58FBD4D0-4794-4E99-99B0-C9CC1A4B0EA9}" dt="2025-07-08T11:49:29.304" v="109" actId="47"/>
          <pc:sldLayoutMkLst>
            <pc:docMk/>
            <pc:sldMasterMk cId="0" sldId="2147483648"/>
            <pc:sldLayoutMk cId="0" sldId="2147483650"/>
          </pc:sldLayoutMkLst>
        </pc:sldLayoutChg>
        <pc:sldLayoutChg chg="del">
          <pc:chgData name="Constantinos Tsouris" userId="28c59844-dd9a-4e5b-b44b-35d2a831d198" providerId="ADAL" clId="{58FBD4D0-4794-4E99-99B0-C9CC1A4B0EA9}" dt="2025-07-08T11:48:11.781" v="6" actId="47"/>
          <pc:sldLayoutMkLst>
            <pc:docMk/>
            <pc:sldMasterMk cId="0" sldId="2147483648"/>
            <pc:sldLayoutMk cId="0" sldId="2147483655"/>
          </pc:sldLayoutMkLst>
        </pc:sldLayoutChg>
        <pc:sldLayoutChg chg="del">
          <pc:chgData name="Constantinos Tsouris" userId="28c59844-dd9a-4e5b-b44b-35d2a831d198" providerId="ADAL" clId="{58FBD4D0-4794-4E99-99B0-C9CC1A4B0EA9}" dt="2025-07-08T11:48:11.781" v="6" actId="47"/>
          <pc:sldLayoutMkLst>
            <pc:docMk/>
            <pc:sldMasterMk cId="0" sldId="2147483648"/>
            <pc:sldLayoutMk cId="0" sldId="2147483656"/>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2E7D744-0857-4869-BED7-D0ABAA921A39}"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1B7851DC-6219-4B3A-9E1D-8294D61DC2E2}">
      <dgm:prSet phldrT="[Text]"/>
      <dgm:spPr/>
      <dgm:t>
        <a:bodyPr/>
        <a:lstStyle/>
        <a:p>
          <a:pPr>
            <a:buNone/>
          </a:pPr>
          <a:r>
            <a:rPr lang="el" dirty="0"/>
            <a:t>👤 </a:t>
          </a:r>
          <a:r>
            <a:rPr lang="el" b="1" dirty="0"/>
            <a:t>Εξατομικευμένα &amp; Στοχευμένα Ταξίδια </a:t>
          </a:r>
          <a:br>
            <a:rPr lang="en-GB" dirty="0"/>
          </a:br>
          <a:r>
            <a:rPr lang="el" i="1" dirty="0"/>
            <a:t>Μεταμορφωτικές, βασισμένες σε αξίες και τεχνολογικά υποστηριζόμενες εμπειρίες</a:t>
          </a:r>
          <a:endParaRPr lang="en-GB" dirty="0"/>
        </a:p>
      </dgm:t>
    </dgm:pt>
    <dgm:pt modelId="{D037396B-4082-4A69-A198-5EF37C2A323C}" type="parTrans" cxnId="{ED212338-513B-438F-8F41-A77F9B1958E2}">
      <dgm:prSet/>
      <dgm:spPr/>
      <dgm:t>
        <a:bodyPr/>
        <a:lstStyle/>
        <a:p>
          <a:endParaRPr lang="en-GB"/>
        </a:p>
      </dgm:t>
    </dgm:pt>
    <dgm:pt modelId="{9F2041FA-D7E2-44B8-8BAE-39F5E0EAA6D3}" type="sibTrans" cxnId="{ED212338-513B-438F-8F41-A77F9B1958E2}">
      <dgm:prSet/>
      <dgm:spPr/>
      <dgm:t>
        <a:bodyPr/>
        <a:lstStyle/>
        <a:p>
          <a:endParaRPr lang="en-GB"/>
        </a:p>
      </dgm:t>
    </dgm:pt>
    <dgm:pt modelId="{905C2FF3-788E-4158-B121-4C4B8A29E91A}">
      <dgm:prSet/>
      <dgm:spPr/>
      <dgm:t>
        <a:bodyPr/>
        <a:lstStyle/>
        <a:p>
          <a:pPr>
            <a:buNone/>
          </a:pPr>
          <a:r>
            <a:rPr lang="el"/>
            <a:t>🌱 </a:t>
          </a:r>
          <a:r>
            <a:rPr lang="el" b="1"/>
            <a:t>Βιωσιμότητα στην Αναγέννηση </a:t>
          </a:r>
          <a:br>
            <a:rPr lang="en-GB"/>
          </a:br>
          <a:r>
            <a:rPr lang="el" i="1"/>
            <a:t>Από το «κάνε λιγότερη ζημιά» στο «άφησέ το καλύτερο από ό,τι το βρήκες»</a:t>
          </a:r>
          <a:endParaRPr lang="en-GB"/>
        </a:p>
      </dgm:t>
    </dgm:pt>
    <dgm:pt modelId="{4F0631B5-4471-4AB6-BFF5-7FF8412560B4}" type="parTrans" cxnId="{1437B707-710B-45EF-9517-19F0E248B3A4}">
      <dgm:prSet/>
      <dgm:spPr/>
      <dgm:t>
        <a:bodyPr/>
        <a:lstStyle/>
        <a:p>
          <a:endParaRPr lang="en-GB"/>
        </a:p>
      </dgm:t>
    </dgm:pt>
    <dgm:pt modelId="{21674226-023E-497A-8ABC-63A293FF52A2}" type="sibTrans" cxnId="{1437B707-710B-45EF-9517-19F0E248B3A4}">
      <dgm:prSet/>
      <dgm:spPr/>
      <dgm:t>
        <a:bodyPr/>
        <a:lstStyle/>
        <a:p>
          <a:endParaRPr lang="en-GB"/>
        </a:p>
      </dgm:t>
    </dgm:pt>
    <dgm:pt modelId="{4AB4F4AD-9BF2-4370-9276-9E79F3134E95}">
      <dgm:prSet/>
      <dgm:spPr/>
      <dgm:t>
        <a:bodyPr/>
        <a:lstStyle/>
        <a:p>
          <a:pPr>
            <a:buNone/>
          </a:pPr>
          <a:r>
            <a:rPr lang="el"/>
            <a:t>🤖 </a:t>
          </a:r>
          <a:r>
            <a:rPr lang="el" b="1"/>
            <a:t>Ψηφιακός Μετασχηματισμός </a:t>
          </a:r>
          <a:br>
            <a:rPr lang="en-GB"/>
          </a:br>
          <a:r>
            <a:rPr lang="el" i="1"/>
            <a:t>Έξυπνη τεχνολογία, Τεχνητή Νοημοσύνη και εργαλεία που βελτιώνουν τον προγραμματισμό και την υλοποίηση</a:t>
          </a:r>
          <a:endParaRPr lang="en-GB"/>
        </a:p>
      </dgm:t>
    </dgm:pt>
    <dgm:pt modelId="{EC810CC7-74E0-4217-B7FB-7ED50B24622B}" type="parTrans" cxnId="{101054C5-719E-48CF-8F8D-C71F3ED15A81}">
      <dgm:prSet/>
      <dgm:spPr/>
      <dgm:t>
        <a:bodyPr/>
        <a:lstStyle/>
        <a:p>
          <a:endParaRPr lang="en-GB"/>
        </a:p>
      </dgm:t>
    </dgm:pt>
    <dgm:pt modelId="{A40E0D48-D0DC-443E-84DC-0009426C5186}" type="sibTrans" cxnId="{101054C5-719E-48CF-8F8D-C71F3ED15A81}">
      <dgm:prSet/>
      <dgm:spPr/>
      <dgm:t>
        <a:bodyPr/>
        <a:lstStyle/>
        <a:p>
          <a:endParaRPr lang="en-GB"/>
        </a:p>
      </dgm:t>
    </dgm:pt>
    <dgm:pt modelId="{214D62B5-BD57-456E-9FC7-8A6190CD7905}">
      <dgm:prSet/>
      <dgm:spPr/>
      <dgm:t>
        <a:bodyPr/>
        <a:lstStyle/>
        <a:p>
          <a:pPr>
            <a:buNone/>
          </a:pPr>
          <a:r>
            <a:rPr lang="el" dirty="0"/>
            <a:t>♿ Προσβασιμότητα </a:t>
          </a:r>
          <a:r>
            <a:rPr lang="el" b="1" dirty="0"/>
            <a:t>στον τουρισμό χωρίς αποκλεισμούς </a:t>
          </a:r>
          <a:br>
            <a:rPr lang="en-GB" dirty="0"/>
          </a:br>
          <a:r>
            <a:rPr lang="el" i="1" dirty="0"/>
            <a:t>για όλους—ηθικά και οικονομικά έξυπνα</a:t>
          </a:r>
          <a:endParaRPr lang="en-GB" dirty="0"/>
        </a:p>
      </dgm:t>
    </dgm:pt>
    <dgm:pt modelId="{62CE355D-5803-4F0E-BB86-52A5131A6C0F}" type="parTrans" cxnId="{5CF8917C-3889-46B0-94A0-7F14F591E993}">
      <dgm:prSet/>
      <dgm:spPr/>
      <dgm:t>
        <a:bodyPr/>
        <a:lstStyle/>
        <a:p>
          <a:endParaRPr lang="en-GB"/>
        </a:p>
      </dgm:t>
    </dgm:pt>
    <dgm:pt modelId="{78F03C5A-CE70-4FF7-8514-DDADAFC13207}" type="sibTrans" cxnId="{5CF8917C-3889-46B0-94A0-7F14F591E993}">
      <dgm:prSet/>
      <dgm:spPr/>
      <dgm:t>
        <a:bodyPr/>
        <a:lstStyle/>
        <a:p>
          <a:endParaRPr lang="en-GB"/>
        </a:p>
      </dgm:t>
    </dgm:pt>
    <dgm:pt modelId="{52F853D6-77EB-42CE-AC97-3A677344FEA6}">
      <dgm:prSet/>
      <dgm:spPr/>
      <dgm:t>
        <a:bodyPr/>
        <a:lstStyle/>
        <a:p>
          <a:r>
            <a:rPr lang="el"/>
            <a:t>🎭 </a:t>
          </a:r>
          <a:r>
            <a:rPr lang="el" b="1"/>
            <a:t>Πολιτιστική Αυθεντικότητα &amp; Τοπικότητα </a:t>
          </a:r>
          <a:br>
            <a:rPr lang="en-GB"/>
          </a:br>
          <a:r>
            <a:rPr lang="el" i="1"/>
            <a:t>Προσεγγίσεις με γνώμονα την κοινότητα, αργά ταξίδια, βασισμένες στην πολιτιστική κληρονομιά</a:t>
          </a:r>
          <a:endParaRPr lang="en-GB"/>
        </a:p>
      </dgm:t>
    </dgm:pt>
    <dgm:pt modelId="{1336475A-47C8-4676-AA48-D117332F9BBE}" type="parTrans" cxnId="{DBBAAD4B-088B-44C0-B117-2618E50B6ADE}">
      <dgm:prSet/>
      <dgm:spPr/>
      <dgm:t>
        <a:bodyPr/>
        <a:lstStyle/>
        <a:p>
          <a:endParaRPr lang="en-GB"/>
        </a:p>
      </dgm:t>
    </dgm:pt>
    <dgm:pt modelId="{5832E917-1144-43FB-BEAD-CD56A1F34B10}" type="sibTrans" cxnId="{DBBAAD4B-088B-44C0-B117-2618E50B6ADE}">
      <dgm:prSet/>
      <dgm:spPr/>
      <dgm:t>
        <a:bodyPr/>
        <a:lstStyle/>
        <a:p>
          <a:endParaRPr lang="en-GB"/>
        </a:p>
      </dgm:t>
    </dgm:pt>
    <dgm:pt modelId="{5607A374-8543-46B9-B4E2-72373C2832AD}" type="pres">
      <dgm:prSet presAssocID="{B2E7D744-0857-4869-BED7-D0ABAA921A39}" presName="linear" presStyleCnt="0">
        <dgm:presLayoutVars>
          <dgm:dir/>
          <dgm:animLvl val="lvl"/>
          <dgm:resizeHandles val="exact"/>
        </dgm:presLayoutVars>
      </dgm:prSet>
      <dgm:spPr/>
    </dgm:pt>
    <dgm:pt modelId="{CD2A66E0-4F19-41B7-B939-5E499BFB8EA8}" type="pres">
      <dgm:prSet presAssocID="{1B7851DC-6219-4B3A-9E1D-8294D61DC2E2}" presName="parentLin" presStyleCnt="0"/>
      <dgm:spPr/>
    </dgm:pt>
    <dgm:pt modelId="{89BA8357-40AC-4079-B70D-7D421CE4B5C2}" type="pres">
      <dgm:prSet presAssocID="{1B7851DC-6219-4B3A-9E1D-8294D61DC2E2}" presName="parentLeftMargin" presStyleLbl="node1" presStyleIdx="0" presStyleCnt="5"/>
      <dgm:spPr/>
    </dgm:pt>
    <dgm:pt modelId="{4AE58610-1A49-497A-AA2D-FCF943D6B67C}" type="pres">
      <dgm:prSet presAssocID="{1B7851DC-6219-4B3A-9E1D-8294D61DC2E2}" presName="parentText" presStyleLbl="node1" presStyleIdx="0" presStyleCnt="5">
        <dgm:presLayoutVars>
          <dgm:chMax val="0"/>
          <dgm:bulletEnabled val="1"/>
        </dgm:presLayoutVars>
      </dgm:prSet>
      <dgm:spPr/>
    </dgm:pt>
    <dgm:pt modelId="{B69737AC-D261-4E17-957B-60892E760D97}" type="pres">
      <dgm:prSet presAssocID="{1B7851DC-6219-4B3A-9E1D-8294D61DC2E2}" presName="negativeSpace" presStyleCnt="0"/>
      <dgm:spPr/>
    </dgm:pt>
    <dgm:pt modelId="{34582621-C8B7-451D-8D9A-2B9EF5B7C84E}" type="pres">
      <dgm:prSet presAssocID="{1B7851DC-6219-4B3A-9E1D-8294D61DC2E2}" presName="childText" presStyleLbl="conFgAcc1" presStyleIdx="0" presStyleCnt="5">
        <dgm:presLayoutVars>
          <dgm:bulletEnabled val="1"/>
        </dgm:presLayoutVars>
      </dgm:prSet>
      <dgm:spPr/>
    </dgm:pt>
    <dgm:pt modelId="{368BD85B-1BA4-4C84-8D04-CC89060DE2B5}" type="pres">
      <dgm:prSet presAssocID="{9F2041FA-D7E2-44B8-8BAE-39F5E0EAA6D3}" presName="spaceBetweenRectangles" presStyleCnt="0"/>
      <dgm:spPr/>
    </dgm:pt>
    <dgm:pt modelId="{72722781-2C0C-4561-90B6-49BA6CD7130C}" type="pres">
      <dgm:prSet presAssocID="{905C2FF3-788E-4158-B121-4C4B8A29E91A}" presName="parentLin" presStyleCnt="0"/>
      <dgm:spPr/>
    </dgm:pt>
    <dgm:pt modelId="{7FC615F4-93A8-44B2-B2B1-0097CF38609B}" type="pres">
      <dgm:prSet presAssocID="{905C2FF3-788E-4158-B121-4C4B8A29E91A}" presName="parentLeftMargin" presStyleLbl="node1" presStyleIdx="0" presStyleCnt="5"/>
      <dgm:spPr/>
    </dgm:pt>
    <dgm:pt modelId="{AA4C3D86-C812-418E-8DA2-56E9025AAC19}" type="pres">
      <dgm:prSet presAssocID="{905C2FF3-788E-4158-B121-4C4B8A29E91A}" presName="parentText" presStyleLbl="node1" presStyleIdx="1" presStyleCnt="5">
        <dgm:presLayoutVars>
          <dgm:chMax val="0"/>
          <dgm:bulletEnabled val="1"/>
        </dgm:presLayoutVars>
      </dgm:prSet>
      <dgm:spPr/>
    </dgm:pt>
    <dgm:pt modelId="{7D8F088F-BA31-48AF-AA5B-B27C815FE524}" type="pres">
      <dgm:prSet presAssocID="{905C2FF3-788E-4158-B121-4C4B8A29E91A}" presName="negativeSpace" presStyleCnt="0"/>
      <dgm:spPr/>
    </dgm:pt>
    <dgm:pt modelId="{649486FF-3A07-4513-8499-C7BDEEC762F4}" type="pres">
      <dgm:prSet presAssocID="{905C2FF3-788E-4158-B121-4C4B8A29E91A}" presName="childText" presStyleLbl="conFgAcc1" presStyleIdx="1" presStyleCnt="5">
        <dgm:presLayoutVars>
          <dgm:bulletEnabled val="1"/>
        </dgm:presLayoutVars>
      </dgm:prSet>
      <dgm:spPr/>
    </dgm:pt>
    <dgm:pt modelId="{1B8EEF75-E819-4FD7-88BF-12C9BD5C3D0A}" type="pres">
      <dgm:prSet presAssocID="{21674226-023E-497A-8ABC-63A293FF52A2}" presName="spaceBetweenRectangles" presStyleCnt="0"/>
      <dgm:spPr/>
    </dgm:pt>
    <dgm:pt modelId="{34AF89AE-043B-4FDE-812F-1E1DE318C938}" type="pres">
      <dgm:prSet presAssocID="{4AB4F4AD-9BF2-4370-9276-9E79F3134E95}" presName="parentLin" presStyleCnt="0"/>
      <dgm:spPr/>
    </dgm:pt>
    <dgm:pt modelId="{F71276CC-709E-4824-A590-EDF33248D4CE}" type="pres">
      <dgm:prSet presAssocID="{4AB4F4AD-9BF2-4370-9276-9E79F3134E95}" presName="parentLeftMargin" presStyleLbl="node1" presStyleIdx="1" presStyleCnt="5"/>
      <dgm:spPr/>
    </dgm:pt>
    <dgm:pt modelId="{62CDF1C4-D6FD-4B5A-BB5E-100D73DFBC9A}" type="pres">
      <dgm:prSet presAssocID="{4AB4F4AD-9BF2-4370-9276-9E79F3134E95}" presName="parentText" presStyleLbl="node1" presStyleIdx="2" presStyleCnt="5">
        <dgm:presLayoutVars>
          <dgm:chMax val="0"/>
          <dgm:bulletEnabled val="1"/>
        </dgm:presLayoutVars>
      </dgm:prSet>
      <dgm:spPr/>
    </dgm:pt>
    <dgm:pt modelId="{613D09A6-2193-4448-BF13-97EBAAD3EF74}" type="pres">
      <dgm:prSet presAssocID="{4AB4F4AD-9BF2-4370-9276-9E79F3134E95}" presName="negativeSpace" presStyleCnt="0"/>
      <dgm:spPr/>
    </dgm:pt>
    <dgm:pt modelId="{FF0874BD-B31D-4368-BF36-EDA18A40BD09}" type="pres">
      <dgm:prSet presAssocID="{4AB4F4AD-9BF2-4370-9276-9E79F3134E95}" presName="childText" presStyleLbl="conFgAcc1" presStyleIdx="2" presStyleCnt="5">
        <dgm:presLayoutVars>
          <dgm:bulletEnabled val="1"/>
        </dgm:presLayoutVars>
      </dgm:prSet>
      <dgm:spPr/>
    </dgm:pt>
    <dgm:pt modelId="{D42AE70D-8B4B-4A96-81B7-8FF0C7E82A42}" type="pres">
      <dgm:prSet presAssocID="{A40E0D48-D0DC-443E-84DC-0009426C5186}" presName="spaceBetweenRectangles" presStyleCnt="0"/>
      <dgm:spPr/>
    </dgm:pt>
    <dgm:pt modelId="{EA20AE65-CEEA-4FD8-99C5-A1E87AC59928}" type="pres">
      <dgm:prSet presAssocID="{214D62B5-BD57-456E-9FC7-8A6190CD7905}" presName="parentLin" presStyleCnt="0"/>
      <dgm:spPr/>
    </dgm:pt>
    <dgm:pt modelId="{BE184DDD-1366-4C65-9140-D03F7832F7CF}" type="pres">
      <dgm:prSet presAssocID="{214D62B5-BD57-456E-9FC7-8A6190CD7905}" presName="parentLeftMargin" presStyleLbl="node1" presStyleIdx="2" presStyleCnt="5"/>
      <dgm:spPr/>
    </dgm:pt>
    <dgm:pt modelId="{D57B08DE-B0FF-4E9C-8DA8-8232D5DF391C}" type="pres">
      <dgm:prSet presAssocID="{214D62B5-BD57-456E-9FC7-8A6190CD7905}" presName="parentText" presStyleLbl="node1" presStyleIdx="3" presStyleCnt="5">
        <dgm:presLayoutVars>
          <dgm:chMax val="0"/>
          <dgm:bulletEnabled val="1"/>
        </dgm:presLayoutVars>
      </dgm:prSet>
      <dgm:spPr/>
    </dgm:pt>
    <dgm:pt modelId="{C785C5AA-5A62-492D-85DF-1D0D7C459A5B}" type="pres">
      <dgm:prSet presAssocID="{214D62B5-BD57-456E-9FC7-8A6190CD7905}" presName="negativeSpace" presStyleCnt="0"/>
      <dgm:spPr/>
    </dgm:pt>
    <dgm:pt modelId="{F05ED0B5-D984-4FF5-B199-E9DA9CA05404}" type="pres">
      <dgm:prSet presAssocID="{214D62B5-BD57-456E-9FC7-8A6190CD7905}" presName="childText" presStyleLbl="conFgAcc1" presStyleIdx="3" presStyleCnt="5">
        <dgm:presLayoutVars>
          <dgm:bulletEnabled val="1"/>
        </dgm:presLayoutVars>
      </dgm:prSet>
      <dgm:spPr/>
    </dgm:pt>
    <dgm:pt modelId="{B5FD3963-59D1-4410-BC19-665C49CB88A0}" type="pres">
      <dgm:prSet presAssocID="{78F03C5A-CE70-4FF7-8514-DDADAFC13207}" presName="spaceBetweenRectangles" presStyleCnt="0"/>
      <dgm:spPr/>
    </dgm:pt>
    <dgm:pt modelId="{66264006-0AE0-41EA-861A-F71D4869463E}" type="pres">
      <dgm:prSet presAssocID="{52F853D6-77EB-42CE-AC97-3A677344FEA6}" presName="parentLin" presStyleCnt="0"/>
      <dgm:spPr/>
    </dgm:pt>
    <dgm:pt modelId="{6D30BCF7-A58A-487E-8617-C86166D654AD}" type="pres">
      <dgm:prSet presAssocID="{52F853D6-77EB-42CE-AC97-3A677344FEA6}" presName="parentLeftMargin" presStyleLbl="node1" presStyleIdx="3" presStyleCnt="5"/>
      <dgm:spPr/>
    </dgm:pt>
    <dgm:pt modelId="{8F0DF749-720D-4291-9EFD-5BB219E9F50C}" type="pres">
      <dgm:prSet presAssocID="{52F853D6-77EB-42CE-AC97-3A677344FEA6}" presName="parentText" presStyleLbl="node1" presStyleIdx="4" presStyleCnt="5">
        <dgm:presLayoutVars>
          <dgm:chMax val="0"/>
          <dgm:bulletEnabled val="1"/>
        </dgm:presLayoutVars>
      </dgm:prSet>
      <dgm:spPr/>
    </dgm:pt>
    <dgm:pt modelId="{0F550BA9-7DFE-457B-9A0E-FDFF6B14575C}" type="pres">
      <dgm:prSet presAssocID="{52F853D6-77EB-42CE-AC97-3A677344FEA6}" presName="negativeSpace" presStyleCnt="0"/>
      <dgm:spPr/>
    </dgm:pt>
    <dgm:pt modelId="{48BF9426-CB8C-491A-A78C-123CCA29EB0C}" type="pres">
      <dgm:prSet presAssocID="{52F853D6-77EB-42CE-AC97-3A677344FEA6}" presName="childText" presStyleLbl="conFgAcc1" presStyleIdx="4" presStyleCnt="5">
        <dgm:presLayoutVars>
          <dgm:bulletEnabled val="1"/>
        </dgm:presLayoutVars>
      </dgm:prSet>
      <dgm:spPr/>
    </dgm:pt>
  </dgm:ptLst>
  <dgm:cxnLst>
    <dgm:cxn modelId="{1437B707-710B-45EF-9517-19F0E248B3A4}" srcId="{B2E7D744-0857-4869-BED7-D0ABAA921A39}" destId="{905C2FF3-788E-4158-B121-4C4B8A29E91A}" srcOrd="1" destOrd="0" parTransId="{4F0631B5-4471-4AB6-BFF5-7FF8412560B4}" sibTransId="{21674226-023E-497A-8ABC-63A293FF52A2}"/>
    <dgm:cxn modelId="{E4C00E0D-8B62-4EE1-A8E2-1E267749289B}" type="presOf" srcId="{52F853D6-77EB-42CE-AC97-3A677344FEA6}" destId="{6D30BCF7-A58A-487E-8617-C86166D654AD}" srcOrd="0" destOrd="0" presId="urn:microsoft.com/office/officeart/2005/8/layout/list1"/>
    <dgm:cxn modelId="{FD5D8C2F-AB0D-40D5-A280-BA9620E0E06D}" type="presOf" srcId="{214D62B5-BD57-456E-9FC7-8A6190CD7905}" destId="{D57B08DE-B0FF-4E9C-8DA8-8232D5DF391C}" srcOrd="1" destOrd="0" presId="urn:microsoft.com/office/officeart/2005/8/layout/list1"/>
    <dgm:cxn modelId="{BC700435-C8AF-4B95-8AC8-6A7757728323}" type="presOf" srcId="{52F853D6-77EB-42CE-AC97-3A677344FEA6}" destId="{8F0DF749-720D-4291-9EFD-5BB219E9F50C}" srcOrd="1" destOrd="0" presId="urn:microsoft.com/office/officeart/2005/8/layout/list1"/>
    <dgm:cxn modelId="{ED212338-513B-438F-8F41-A77F9B1958E2}" srcId="{B2E7D744-0857-4869-BED7-D0ABAA921A39}" destId="{1B7851DC-6219-4B3A-9E1D-8294D61DC2E2}" srcOrd="0" destOrd="0" parTransId="{D037396B-4082-4A69-A198-5EF37C2A323C}" sibTransId="{9F2041FA-D7E2-44B8-8BAE-39F5E0EAA6D3}"/>
    <dgm:cxn modelId="{3EBCBA40-972D-4E46-BB43-45748C898EA4}" type="presOf" srcId="{4AB4F4AD-9BF2-4370-9276-9E79F3134E95}" destId="{F71276CC-709E-4824-A590-EDF33248D4CE}" srcOrd="0" destOrd="0" presId="urn:microsoft.com/office/officeart/2005/8/layout/list1"/>
    <dgm:cxn modelId="{0ACE6361-896C-44F8-B119-803F66B1B42B}" type="presOf" srcId="{1B7851DC-6219-4B3A-9E1D-8294D61DC2E2}" destId="{4AE58610-1A49-497A-AA2D-FCF943D6B67C}" srcOrd="1" destOrd="0" presId="urn:microsoft.com/office/officeart/2005/8/layout/list1"/>
    <dgm:cxn modelId="{CFFC6344-0E4D-4F72-A1C4-4EA8E252AC98}" type="presOf" srcId="{214D62B5-BD57-456E-9FC7-8A6190CD7905}" destId="{BE184DDD-1366-4C65-9140-D03F7832F7CF}" srcOrd="0" destOrd="0" presId="urn:microsoft.com/office/officeart/2005/8/layout/list1"/>
    <dgm:cxn modelId="{11756544-2296-4B88-8726-5CB94D0F7AB7}" type="presOf" srcId="{B2E7D744-0857-4869-BED7-D0ABAA921A39}" destId="{5607A374-8543-46B9-B4E2-72373C2832AD}" srcOrd="0" destOrd="0" presId="urn:microsoft.com/office/officeart/2005/8/layout/list1"/>
    <dgm:cxn modelId="{D1B26B64-B9CE-43B4-B3D1-7A11EC08B4B6}" type="presOf" srcId="{905C2FF3-788E-4158-B121-4C4B8A29E91A}" destId="{AA4C3D86-C812-418E-8DA2-56E9025AAC19}" srcOrd="1" destOrd="0" presId="urn:microsoft.com/office/officeart/2005/8/layout/list1"/>
    <dgm:cxn modelId="{DBBAAD4B-088B-44C0-B117-2618E50B6ADE}" srcId="{B2E7D744-0857-4869-BED7-D0ABAA921A39}" destId="{52F853D6-77EB-42CE-AC97-3A677344FEA6}" srcOrd="4" destOrd="0" parTransId="{1336475A-47C8-4676-AA48-D117332F9BBE}" sibTransId="{5832E917-1144-43FB-BEAD-CD56A1F34B10}"/>
    <dgm:cxn modelId="{5CF8917C-3889-46B0-94A0-7F14F591E993}" srcId="{B2E7D744-0857-4869-BED7-D0ABAA921A39}" destId="{214D62B5-BD57-456E-9FC7-8A6190CD7905}" srcOrd="3" destOrd="0" parTransId="{62CE355D-5803-4F0E-BB86-52A5131A6C0F}" sibTransId="{78F03C5A-CE70-4FF7-8514-DDADAFC13207}"/>
    <dgm:cxn modelId="{29D1BB85-76BA-4C86-8974-CFA4542F3FA8}" type="presOf" srcId="{4AB4F4AD-9BF2-4370-9276-9E79F3134E95}" destId="{62CDF1C4-D6FD-4B5A-BB5E-100D73DFBC9A}" srcOrd="1" destOrd="0" presId="urn:microsoft.com/office/officeart/2005/8/layout/list1"/>
    <dgm:cxn modelId="{101054C5-719E-48CF-8F8D-C71F3ED15A81}" srcId="{B2E7D744-0857-4869-BED7-D0ABAA921A39}" destId="{4AB4F4AD-9BF2-4370-9276-9E79F3134E95}" srcOrd="2" destOrd="0" parTransId="{EC810CC7-74E0-4217-B7FB-7ED50B24622B}" sibTransId="{A40E0D48-D0DC-443E-84DC-0009426C5186}"/>
    <dgm:cxn modelId="{DC6242D4-90FB-411C-84F6-B02B791CCA5E}" type="presOf" srcId="{1B7851DC-6219-4B3A-9E1D-8294D61DC2E2}" destId="{89BA8357-40AC-4079-B70D-7D421CE4B5C2}" srcOrd="0" destOrd="0" presId="urn:microsoft.com/office/officeart/2005/8/layout/list1"/>
    <dgm:cxn modelId="{B45DBAE4-FED1-48BD-B351-E188F28FF45C}" type="presOf" srcId="{905C2FF3-788E-4158-B121-4C4B8A29E91A}" destId="{7FC615F4-93A8-44B2-B2B1-0097CF38609B}" srcOrd="0" destOrd="0" presId="urn:microsoft.com/office/officeart/2005/8/layout/list1"/>
    <dgm:cxn modelId="{5EB50009-FAF2-49A1-96E9-4793E3EA70E1}" type="presParOf" srcId="{5607A374-8543-46B9-B4E2-72373C2832AD}" destId="{CD2A66E0-4F19-41B7-B939-5E499BFB8EA8}" srcOrd="0" destOrd="0" presId="urn:microsoft.com/office/officeart/2005/8/layout/list1"/>
    <dgm:cxn modelId="{1CCCB38F-9347-4ECD-B734-17C47443B513}" type="presParOf" srcId="{CD2A66E0-4F19-41B7-B939-5E499BFB8EA8}" destId="{89BA8357-40AC-4079-B70D-7D421CE4B5C2}" srcOrd="0" destOrd="0" presId="urn:microsoft.com/office/officeart/2005/8/layout/list1"/>
    <dgm:cxn modelId="{E08EE879-A7F0-45D3-B8A6-A6DA2F355124}" type="presParOf" srcId="{CD2A66E0-4F19-41B7-B939-5E499BFB8EA8}" destId="{4AE58610-1A49-497A-AA2D-FCF943D6B67C}" srcOrd="1" destOrd="0" presId="urn:microsoft.com/office/officeart/2005/8/layout/list1"/>
    <dgm:cxn modelId="{DBCF92D7-9CD6-482B-B390-E2E2CE942544}" type="presParOf" srcId="{5607A374-8543-46B9-B4E2-72373C2832AD}" destId="{B69737AC-D261-4E17-957B-60892E760D97}" srcOrd="1" destOrd="0" presId="urn:microsoft.com/office/officeart/2005/8/layout/list1"/>
    <dgm:cxn modelId="{E6E1145E-9110-4C62-823A-964E9662373E}" type="presParOf" srcId="{5607A374-8543-46B9-B4E2-72373C2832AD}" destId="{34582621-C8B7-451D-8D9A-2B9EF5B7C84E}" srcOrd="2" destOrd="0" presId="urn:microsoft.com/office/officeart/2005/8/layout/list1"/>
    <dgm:cxn modelId="{687FB2F3-D7C1-4FC3-80C9-B78DB519F3BF}" type="presParOf" srcId="{5607A374-8543-46B9-B4E2-72373C2832AD}" destId="{368BD85B-1BA4-4C84-8D04-CC89060DE2B5}" srcOrd="3" destOrd="0" presId="urn:microsoft.com/office/officeart/2005/8/layout/list1"/>
    <dgm:cxn modelId="{DB03E71E-9E46-4211-8C22-2F6D1E750D36}" type="presParOf" srcId="{5607A374-8543-46B9-B4E2-72373C2832AD}" destId="{72722781-2C0C-4561-90B6-49BA6CD7130C}" srcOrd="4" destOrd="0" presId="urn:microsoft.com/office/officeart/2005/8/layout/list1"/>
    <dgm:cxn modelId="{52AC4DD8-11D9-4E3F-AAE8-86D796E7BE23}" type="presParOf" srcId="{72722781-2C0C-4561-90B6-49BA6CD7130C}" destId="{7FC615F4-93A8-44B2-B2B1-0097CF38609B}" srcOrd="0" destOrd="0" presId="urn:microsoft.com/office/officeart/2005/8/layout/list1"/>
    <dgm:cxn modelId="{523B20AF-DEF5-43C2-80C3-805D698E04BD}" type="presParOf" srcId="{72722781-2C0C-4561-90B6-49BA6CD7130C}" destId="{AA4C3D86-C812-418E-8DA2-56E9025AAC19}" srcOrd="1" destOrd="0" presId="urn:microsoft.com/office/officeart/2005/8/layout/list1"/>
    <dgm:cxn modelId="{0ACEEF0A-A5FD-49AA-A57E-74BDFF06C59A}" type="presParOf" srcId="{5607A374-8543-46B9-B4E2-72373C2832AD}" destId="{7D8F088F-BA31-48AF-AA5B-B27C815FE524}" srcOrd="5" destOrd="0" presId="urn:microsoft.com/office/officeart/2005/8/layout/list1"/>
    <dgm:cxn modelId="{936A4DE1-83AB-4056-B489-F6863347F10D}" type="presParOf" srcId="{5607A374-8543-46B9-B4E2-72373C2832AD}" destId="{649486FF-3A07-4513-8499-C7BDEEC762F4}" srcOrd="6" destOrd="0" presId="urn:microsoft.com/office/officeart/2005/8/layout/list1"/>
    <dgm:cxn modelId="{7B7BFA34-AC39-47F7-9637-18CFCC8B32A9}" type="presParOf" srcId="{5607A374-8543-46B9-B4E2-72373C2832AD}" destId="{1B8EEF75-E819-4FD7-88BF-12C9BD5C3D0A}" srcOrd="7" destOrd="0" presId="urn:microsoft.com/office/officeart/2005/8/layout/list1"/>
    <dgm:cxn modelId="{1FE55C70-614F-44C3-A899-B87D5103B526}" type="presParOf" srcId="{5607A374-8543-46B9-B4E2-72373C2832AD}" destId="{34AF89AE-043B-4FDE-812F-1E1DE318C938}" srcOrd="8" destOrd="0" presId="urn:microsoft.com/office/officeart/2005/8/layout/list1"/>
    <dgm:cxn modelId="{4230EDA7-E29C-4136-916B-978E0E88274A}" type="presParOf" srcId="{34AF89AE-043B-4FDE-812F-1E1DE318C938}" destId="{F71276CC-709E-4824-A590-EDF33248D4CE}" srcOrd="0" destOrd="0" presId="urn:microsoft.com/office/officeart/2005/8/layout/list1"/>
    <dgm:cxn modelId="{6E5CC854-6982-4BB9-9585-1ADAD983B63C}" type="presParOf" srcId="{34AF89AE-043B-4FDE-812F-1E1DE318C938}" destId="{62CDF1C4-D6FD-4B5A-BB5E-100D73DFBC9A}" srcOrd="1" destOrd="0" presId="urn:microsoft.com/office/officeart/2005/8/layout/list1"/>
    <dgm:cxn modelId="{2BB0C7C1-47B8-42F1-9A87-D06AB0C0D90A}" type="presParOf" srcId="{5607A374-8543-46B9-B4E2-72373C2832AD}" destId="{613D09A6-2193-4448-BF13-97EBAAD3EF74}" srcOrd="9" destOrd="0" presId="urn:microsoft.com/office/officeart/2005/8/layout/list1"/>
    <dgm:cxn modelId="{C1926252-75DA-4387-87B0-3E9EAC9F059A}" type="presParOf" srcId="{5607A374-8543-46B9-B4E2-72373C2832AD}" destId="{FF0874BD-B31D-4368-BF36-EDA18A40BD09}" srcOrd="10" destOrd="0" presId="urn:microsoft.com/office/officeart/2005/8/layout/list1"/>
    <dgm:cxn modelId="{925C0B5D-66C7-45A2-8F56-F2F8C4D2CB81}" type="presParOf" srcId="{5607A374-8543-46B9-B4E2-72373C2832AD}" destId="{D42AE70D-8B4B-4A96-81B7-8FF0C7E82A42}" srcOrd="11" destOrd="0" presId="urn:microsoft.com/office/officeart/2005/8/layout/list1"/>
    <dgm:cxn modelId="{4E5C60FC-A1E9-4985-B27E-BA700222F60F}" type="presParOf" srcId="{5607A374-8543-46B9-B4E2-72373C2832AD}" destId="{EA20AE65-CEEA-4FD8-99C5-A1E87AC59928}" srcOrd="12" destOrd="0" presId="urn:microsoft.com/office/officeart/2005/8/layout/list1"/>
    <dgm:cxn modelId="{76D68405-C974-41B2-A606-0A583754D5C2}" type="presParOf" srcId="{EA20AE65-CEEA-4FD8-99C5-A1E87AC59928}" destId="{BE184DDD-1366-4C65-9140-D03F7832F7CF}" srcOrd="0" destOrd="0" presId="urn:microsoft.com/office/officeart/2005/8/layout/list1"/>
    <dgm:cxn modelId="{60621913-AD58-4305-868B-4F699EF6A50F}" type="presParOf" srcId="{EA20AE65-CEEA-4FD8-99C5-A1E87AC59928}" destId="{D57B08DE-B0FF-4E9C-8DA8-8232D5DF391C}" srcOrd="1" destOrd="0" presId="urn:microsoft.com/office/officeart/2005/8/layout/list1"/>
    <dgm:cxn modelId="{FC3BEB17-6688-47B2-B652-4535D152FB3E}" type="presParOf" srcId="{5607A374-8543-46B9-B4E2-72373C2832AD}" destId="{C785C5AA-5A62-492D-85DF-1D0D7C459A5B}" srcOrd="13" destOrd="0" presId="urn:microsoft.com/office/officeart/2005/8/layout/list1"/>
    <dgm:cxn modelId="{F0A8054B-E4CE-495F-8BB1-48A5589A0775}" type="presParOf" srcId="{5607A374-8543-46B9-B4E2-72373C2832AD}" destId="{F05ED0B5-D984-4FF5-B199-E9DA9CA05404}" srcOrd="14" destOrd="0" presId="urn:microsoft.com/office/officeart/2005/8/layout/list1"/>
    <dgm:cxn modelId="{90E0F06F-41EE-4861-BF23-2F194CE5853E}" type="presParOf" srcId="{5607A374-8543-46B9-B4E2-72373C2832AD}" destId="{B5FD3963-59D1-4410-BC19-665C49CB88A0}" srcOrd="15" destOrd="0" presId="urn:microsoft.com/office/officeart/2005/8/layout/list1"/>
    <dgm:cxn modelId="{D110F8D2-C4CB-4B62-BB94-DB9DDD94E84E}" type="presParOf" srcId="{5607A374-8543-46B9-B4E2-72373C2832AD}" destId="{66264006-0AE0-41EA-861A-F71D4869463E}" srcOrd="16" destOrd="0" presId="urn:microsoft.com/office/officeart/2005/8/layout/list1"/>
    <dgm:cxn modelId="{BC6CD3FB-6D5D-4065-A959-432A8394791D}" type="presParOf" srcId="{66264006-0AE0-41EA-861A-F71D4869463E}" destId="{6D30BCF7-A58A-487E-8617-C86166D654AD}" srcOrd="0" destOrd="0" presId="urn:microsoft.com/office/officeart/2005/8/layout/list1"/>
    <dgm:cxn modelId="{8EF23330-66D1-4B2E-AAC5-47EFFE6CB3E8}" type="presParOf" srcId="{66264006-0AE0-41EA-861A-F71D4869463E}" destId="{8F0DF749-720D-4291-9EFD-5BB219E9F50C}" srcOrd="1" destOrd="0" presId="urn:microsoft.com/office/officeart/2005/8/layout/list1"/>
    <dgm:cxn modelId="{C988C936-3E34-421A-82EC-5FCA8EF20570}" type="presParOf" srcId="{5607A374-8543-46B9-B4E2-72373C2832AD}" destId="{0F550BA9-7DFE-457B-9A0E-FDFF6B14575C}" srcOrd="17" destOrd="0" presId="urn:microsoft.com/office/officeart/2005/8/layout/list1"/>
    <dgm:cxn modelId="{83E22A5A-D010-47FC-82B1-03D1EAC0E649}" type="presParOf" srcId="{5607A374-8543-46B9-B4E2-72373C2832AD}" destId="{48BF9426-CB8C-491A-A78C-123CCA29EB0C}" srcOrd="18"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07A55EC-5C8A-40B4-B936-7064247AD972}"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n-GB"/>
        </a:p>
      </dgm:t>
    </dgm:pt>
    <dgm:pt modelId="{5EF71EEE-A93A-4FF2-9923-F445110FE9AF}">
      <dgm:prSet phldrT="[Text]"/>
      <dgm:spPr/>
      <dgm:t>
        <a:bodyPr/>
        <a:lstStyle/>
        <a:p>
          <a:pPr>
            <a:buNone/>
          </a:pPr>
          <a:r>
            <a:rPr lang="el" dirty="0"/>
            <a:t>1. </a:t>
          </a:r>
          <a:r>
            <a:rPr lang="el" b="1" dirty="0" err="1"/>
            <a:t>Ανάλυση </a:t>
          </a:r>
          <a:r>
            <a:rPr lang="el" dirty="0"/>
            <a:t>: Παρακολούθηση τάσεων, χρήση δεδομένων</a:t>
          </a:r>
        </a:p>
      </dgm:t>
    </dgm:pt>
    <dgm:pt modelId="{00F1C100-5A0A-4E01-B19C-81F5DEE59F82}" type="parTrans" cxnId="{B268FC28-4C72-4FFF-9884-AE69D54480AD}">
      <dgm:prSet/>
      <dgm:spPr/>
      <dgm:t>
        <a:bodyPr/>
        <a:lstStyle/>
        <a:p>
          <a:endParaRPr lang="en-GB"/>
        </a:p>
      </dgm:t>
    </dgm:pt>
    <dgm:pt modelId="{BA3F58C4-4D7F-4AF6-8D96-16B9F3EF23DA}" type="sibTrans" cxnId="{B268FC28-4C72-4FFF-9884-AE69D54480AD}">
      <dgm:prSet/>
      <dgm:spPr/>
      <dgm:t>
        <a:bodyPr/>
        <a:lstStyle/>
        <a:p>
          <a:endParaRPr lang="en-GB"/>
        </a:p>
      </dgm:t>
    </dgm:pt>
    <dgm:pt modelId="{7507100C-0C8C-432B-A093-097F662C8144}">
      <dgm:prSet/>
      <dgm:spPr/>
      <dgm:t>
        <a:bodyPr/>
        <a:lstStyle/>
        <a:p>
          <a:pPr>
            <a:buNone/>
          </a:pPr>
          <a:r>
            <a:rPr lang="el" dirty="0"/>
            <a:t>2. </a:t>
          </a:r>
          <a:r>
            <a:rPr lang="el" b="1" dirty="0"/>
            <a:t>Σχεδιασμός </a:t>
          </a:r>
          <a:r>
            <a:rPr lang="el" dirty="0"/>
            <a:t>: Ευθυγράμμιση με τις αξίες, ανάπτυξη συμπεριληπτικών και οικολογικών προσφορών</a:t>
          </a:r>
        </a:p>
      </dgm:t>
    </dgm:pt>
    <dgm:pt modelId="{697A7A79-90E5-408B-A1BA-C012A4D51E27}" type="parTrans" cxnId="{63C99B2B-BE20-4A6E-87F0-0A0432EBF30B}">
      <dgm:prSet/>
      <dgm:spPr/>
      <dgm:t>
        <a:bodyPr/>
        <a:lstStyle/>
        <a:p>
          <a:endParaRPr lang="en-GB"/>
        </a:p>
      </dgm:t>
    </dgm:pt>
    <dgm:pt modelId="{1360D939-C235-4212-A9FB-8C0149794ED5}" type="sibTrans" cxnId="{63C99B2B-BE20-4A6E-87F0-0A0432EBF30B}">
      <dgm:prSet/>
      <dgm:spPr/>
      <dgm:t>
        <a:bodyPr/>
        <a:lstStyle/>
        <a:p>
          <a:endParaRPr lang="en-GB"/>
        </a:p>
      </dgm:t>
    </dgm:pt>
    <dgm:pt modelId="{CF46573D-BF1E-46F9-9AC8-740B1C48F934}">
      <dgm:prSet/>
      <dgm:spPr/>
      <dgm:t>
        <a:bodyPr/>
        <a:lstStyle/>
        <a:p>
          <a:pPr>
            <a:buNone/>
          </a:pPr>
          <a:r>
            <a:rPr lang="el" dirty="0"/>
            <a:t>3. </a:t>
          </a:r>
          <a:r>
            <a:rPr lang="el" b="1" dirty="0"/>
            <a:t>Συνεργασία </a:t>
          </a:r>
          <a:r>
            <a:rPr lang="el" dirty="0"/>
            <a:t>: Συμμετοχή κοινοτήτων, ΜΚΟ, νεοσύστατων επιχειρήσεων</a:t>
          </a:r>
        </a:p>
      </dgm:t>
    </dgm:pt>
    <dgm:pt modelId="{DEF9D3E9-690D-467F-B284-1C0FD913A87A}" type="parTrans" cxnId="{05248094-5F9A-444B-A995-7C0BCD517E87}">
      <dgm:prSet/>
      <dgm:spPr/>
      <dgm:t>
        <a:bodyPr/>
        <a:lstStyle/>
        <a:p>
          <a:endParaRPr lang="en-GB"/>
        </a:p>
      </dgm:t>
    </dgm:pt>
    <dgm:pt modelId="{BDE7C50E-10D9-49C0-8192-674F68A33E3C}" type="sibTrans" cxnId="{05248094-5F9A-444B-A995-7C0BCD517E87}">
      <dgm:prSet/>
      <dgm:spPr/>
      <dgm:t>
        <a:bodyPr/>
        <a:lstStyle/>
        <a:p>
          <a:endParaRPr lang="en-GB"/>
        </a:p>
      </dgm:t>
    </dgm:pt>
    <dgm:pt modelId="{43CF5255-2B7A-4570-9DFC-08AC48C9B873}">
      <dgm:prSet/>
      <dgm:spPr/>
      <dgm:t>
        <a:bodyPr/>
        <a:lstStyle/>
        <a:p>
          <a:pPr>
            <a:buNone/>
          </a:pPr>
          <a:r>
            <a:rPr lang="el" dirty="0"/>
            <a:t>4. </a:t>
          </a:r>
          <a:r>
            <a:rPr lang="el" b="1" dirty="0"/>
            <a:t>Επικοινωνία </a:t>
          </a:r>
          <a:r>
            <a:rPr lang="el" dirty="0"/>
            <a:t>: Μοιραστείτε με σαφήνεια τις προσπάθειες (π.χ. προσβασιμότητα, βιωσιμότητα)</a:t>
          </a:r>
        </a:p>
      </dgm:t>
    </dgm:pt>
    <dgm:pt modelId="{CEAC88FA-29A8-4708-950D-9352E53EDBBD}" type="parTrans" cxnId="{FD50BC50-081C-48C2-9A6C-147A62BB1C77}">
      <dgm:prSet/>
      <dgm:spPr/>
      <dgm:t>
        <a:bodyPr/>
        <a:lstStyle/>
        <a:p>
          <a:endParaRPr lang="en-GB"/>
        </a:p>
      </dgm:t>
    </dgm:pt>
    <dgm:pt modelId="{6E446A24-159C-416D-89BE-A11A45F2B444}" type="sibTrans" cxnId="{FD50BC50-081C-48C2-9A6C-147A62BB1C77}">
      <dgm:prSet/>
      <dgm:spPr/>
      <dgm:t>
        <a:bodyPr/>
        <a:lstStyle/>
        <a:p>
          <a:endParaRPr lang="en-GB"/>
        </a:p>
      </dgm:t>
    </dgm:pt>
    <dgm:pt modelId="{B1B38770-8F75-4289-B52D-0206B8F1B7D6}">
      <dgm:prSet/>
      <dgm:spPr/>
      <dgm:t>
        <a:bodyPr/>
        <a:lstStyle/>
        <a:p>
          <a:r>
            <a:rPr lang="el" dirty="0"/>
            <a:t>5. </a:t>
          </a:r>
          <a:r>
            <a:rPr lang="el" b="1" dirty="0"/>
            <a:t>Εξέλιξη </a:t>
          </a:r>
          <a:r>
            <a:rPr lang="el" dirty="0"/>
            <a:t>: Προσαρμογή και επανάληψη καθώς αλλάζουν οι τάσεις</a:t>
          </a:r>
        </a:p>
      </dgm:t>
    </dgm:pt>
    <dgm:pt modelId="{3B9AEE1B-58F1-4BA0-B248-B7F62E3CCD3C}" type="parTrans" cxnId="{D865A34F-FF0B-46B3-9463-91D52051E361}">
      <dgm:prSet/>
      <dgm:spPr/>
      <dgm:t>
        <a:bodyPr/>
        <a:lstStyle/>
        <a:p>
          <a:endParaRPr lang="en-GB"/>
        </a:p>
      </dgm:t>
    </dgm:pt>
    <dgm:pt modelId="{F86E3896-5178-40EE-88D4-E1F5E02EEC3D}" type="sibTrans" cxnId="{D865A34F-FF0B-46B3-9463-91D52051E361}">
      <dgm:prSet/>
      <dgm:spPr/>
      <dgm:t>
        <a:bodyPr/>
        <a:lstStyle/>
        <a:p>
          <a:endParaRPr lang="en-GB"/>
        </a:p>
      </dgm:t>
    </dgm:pt>
    <dgm:pt modelId="{85322AB9-0F4E-48E5-ADE6-EC439A35DEF1}" type="pres">
      <dgm:prSet presAssocID="{C07A55EC-5C8A-40B4-B936-7064247AD972}" presName="cycle" presStyleCnt="0">
        <dgm:presLayoutVars>
          <dgm:dir/>
          <dgm:resizeHandles val="exact"/>
        </dgm:presLayoutVars>
      </dgm:prSet>
      <dgm:spPr/>
    </dgm:pt>
    <dgm:pt modelId="{13145020-7B0C-42D5-944D-F46C7A868C48}" type="pres">
      <dgm:prSet presAssocID="{5EF71EEE-A93A-4FF2-9923-F445110FE9AF}" presName="node" presStyleLbl="node1" presStyleIdx="0" presStyleCnt="5">
        <dgm:presLayoutVars>
          <dgm:bulletEnabled val="1"/>
        </dgm:presLayoutVars>
      </dgm:prSet>
      <dgm:spPr/>
    </dgm:pt>
    <dgm:pt modelId="{B9AE34E1-163A-4BB8-BE06-7923D30D4B82}" type="pres">
      <dgm:prSet presAssocID="{BA3F58C4-4D7F-4AF6-8D96-16B9F3EF23DA}" presName="sibTrans" presStyleLbl="sibTrans2D1" presStyleIdx="0" presStyleCnt="5"/>
      <dgm:spPr/>
    </dgm:pt>
    <dgm:pt modelId="{165B80CF-403D-4529-8401-28E6142B4AE5}" type="pres">
      <dgm:prSet presAssocID="{BA3F58C4-4D7F-4AF6-8D96-16B9F3EF23DA}" presName="connectorText" presStyleLbl="sibTrans2D1" presStyleIdx="0" presStyleCnt="5"/>
      <dgm:spPr/>
    </dgm:pt>
    <dgm:pt modelId="{89D84890-BAD7-429B-B6E9-C8D9C2ACBB9A}" type="pres">
      <dgm:prSet presAssocID="{7507100C-0C8C-432B-A093-097F662C8144}" presName="node" presStyleLbl="node1" presStyleIdx="1" presStyleCnt="5">
        <dgm:presLayoutVars>
          <dgm:bulletEnabled val="1"/>
        </dgm:presLayoutVars>
      </dgm:prSet>
      <dgm:spPr/>
    </dgm:pt>
    <dgm:pt modelId="{E150FBFF-E255-4473-B6EB-A8E6A6532506}" type="pres">
      <dgm:prSet presAssocID="{1360D939-C235-4212-A9FB-8C0149794ED5}" presName="sibTrans" presStyleLbl="sibTrans2D1" presStyleIdx="1" presStyleCnt="5"/>
      <dgm:spPr/>
    </dgm:pt>
    <dgm:pt modelId="{FAF531DC-7953-407A-969C-1FBCC9DECB49}" type="pres">
      <dgm:prSet presAssocID="{1360D939-C235-4212-A9FB-8C0149794ED5}" presName="connectorText" presStyleLbl="sibTrans2D1" presStyleIdx="1" presStyleCnt="5"/>
      <dgm:spPr/>
    </dgm:pt>
    <dgm:pt modelId="{E538563E-FE28-4B35-B0DD-E82F9945B4B5}" type="pres">
      <dgm:prSet presAssocID="{CF46573D-BF1E-46F9-9AC8-740B1C48F934}" presName="node" presStyleLbl="node1" presStyleIdx="2" presStyleCnt="5">
        <dgm:presLayoutVars>
          <dgm:bulletEnabled val="1"/>
        </dgm:presLayoutVars>
      </dgm:prSet>
      <dgm:spPr/>
    </dgm:pt>
    <dgm:pt modelId="{9B785163-39D9-494A-BEC2-E47294497483}" type="pres">
      <dgm:prSet presAssocID="{BDE7C50E-10D9-49C0-8192-674F68A33E3C}" presName="sibTrans" presStyleLbl="sibTrans2D1" presStyleIdx="2" presStyleCnt="5"/>
      <dgm:spPr/>
    </dgm:pt>
    <dgm:pt modelId="{29F412FA-CB19-4C04-B693-EA7FF2C6B7BD}" type="pres">
      <dgm:prSet presAssocID="{BDE7C50E-10D9-49C0-8192-674F68A33E3C}" presName="connectorText" presStyleLbl="sibTrans2D1" presStyleIdx="2" presStyleCnt="5"/>
      <dgm:spPr/>
    </dgm:pt>
    <dgm:pt modelId="{72558AAB-547E-4550-B850-4222F94645F3}" type="pres">
      <dgm:prSet presAssocID="{43CF5255-2B7A-4570-9DFC-08AC48C9B873}" presName="node" presStyleLbl="node1" presStyleIdx="3" presStyleCnt="5">
        <dgm:presLayoutVars>
          <dgm:bulletEnabled val="1"/>
        </dgm:presLayoutVars>
      </dgm:prSet>
      <dgm:spPr/>
    </dgm:pt>
    <dgm:pt modelId="{4AA77162-9FEA-4ECC-87AD-1204AD7F9B7E}" type="pres">
      <dgm:prSet presAssocID="{6E446A24-159C-416D-89BE-A11A45F2B444}" presName="sibTrans" presStyleLbl="sibTrans2D1" presStyleIdx="3" presStyleCnt="5"/>
      <dgm:spPr/>
    </dgm:pt>
    <dgm:pt modelId="{A5C04BAD-3985-4983-8851-18B5F3E07C2A}" type="pres">
      <dgm:prSet presAssocID="{6E446A24-159C-416D-89BE-A11A45F2B444}" presName="connectorText" presStyleLbl="sibTrans2D1" presStyleIdx="3" presStyleCnt="5"/>
      <dgm:spPr/>
    </dgm:pt>
    <dgm:pt modelId="{D98D10C8-BD50-4C66-91D0-5C0491C2F717}" type="pres">
      <dgm:prSet presAssocID="{B1B38770-8F75-4289-B52D-0206B8F1B7D6}" presName="node" presStyleLbl="node1" presStyleIdx="4" presStyleCnt="5">
        <dgm:presLayoutVars>
          <dgm:bulletEnabled val="1"/>
        </dgm:presLayoutVars>
      </dgm:prSet>
      <dgm:spPr/>
    </dgm:pt>
    <dgm:pt modelId="{49A81E45-46F5-48AB-A691-79D70B9A4588}" type="pres">
      <dgm:prSet presAssocID="{F86E3896-5178-40EE-88D4-E1F5E02EEC3D}" presName="sibTrans" presStyleLbl="sibTrans2D1" presStyleIdx="4" presStyleCnt="5"/>
      <dgm:spPr/>
    </dgm:pt>
    <dgm:pt modelId="{4F5DCB1D-65AE-42B7-A12B-46DFA7DF5BA5}" type="pres">
      <dgm:prSet presAssocID="{F86E3896-5178-40EE-88D4-E1F5E02EEC3D}" presName="connectorText" presStyleLbl="sibTrans2D1" presStyleIdx="4" presStyleCnt="5"/>
      <dgm:spPr/>
    </dgm:pt>
  </dgm:ptLst>
  <dgm:cxnLst>
    <dgm:cxn modelId="{8CD72315-94AC-4969-AAF4-F8A4E242FEF9}" type="presOf" srcId="{BDE7C50E-10D9-49C0-8192-674F68A33E3C}" destId="{9B785163-39D9-494A-BEC2-E47294497483}" srcOrd="0" destOrd="0" presId="urn:microsoft.com/office/officeart/2005/8/layout/cycle2"/>
    <dgm:cxn modelId="{03002419-92A5-4C25-B1A2-BC77BE2E3F26}" type="presOf" srcId="{5EF71EEE-A93A-4FF2-9923-F445110FE9AF}" destId="{13145020-7B0C-42D5-944D-F46C7A868C48}" srcOrd="0" destOrd="0" presId="urn:microsoft.com/office/officeart/2005/8/layout/cycle2"/>
    <dgm:cxn modelId="{B268FC28-4C72-4FFF-9884-AE69D54480AD}" srcId="{C07A55EC-5C8A-40B4-B936-7064247AD972}" destId="{5EF71EEE-A93A-4FF2-9923-F445110FE9AF}" srcOrd="0" destOrd="0" parTransId="{00F1C100-5A0A-4E01-B19C-81F5DEE59F82}" sibTransId="{BA3F58C4-4D7F-4AF6-8D96-16B9F3EF23DA}"/>
    <dgm:cxn modelId="{63C99B2B-BE20-4A6E-87F0-0A0432EBF30B}" srcId="{C07A55EC-5C8A-40B4-B936-7064247AD972}" destId="{7507100C-0C8C-432B-A093-097F662C8144}" srcOrd="1" destOrd="0" parTransId="{697A7A79-90E5-408B-A1BA-C012A4D51E27}" sibTransId="{1360D939-C235-4212-A9FB-8C0149794ED5}"/>
    <dgm:cxn modelId="{26FA8566-F291-4EB4-8901-3B20EA87203E}" type="presOf" srcId="{1360D939-C235-4212-A9FB-8C0149794ED5}" destId="{FAF531DC-7953-407A-969C-1FBCC9DECB49}" srcOrd="1" destOrd="0" presId="urn:microsoft.com/office/officeart/2005/8/layout/cycle2"/>
    <dgm:cxn modelId="{C3E9EC68-F1E8-4B8A-B17B-014B22D26FF3}" type="presOf" srcId="{BA3F58C4-4D7F-4AF6-8D96-16B9F3EF23DA}" destId="{B9AE34E1-163A-4BB8-BE06-7923D30D4B82}" srcOrd="0" destOrd="0" presId="urn:microsoft.com/office/officeart/2005/8/layout/cycle2"/>
    <dgm:cxn modelId="{D865A34F-FF0B-46B3-9463-91D52051E361}" srcId="{C07A55EC-5C8A-40B4-B936-7064247AD972}" destId="{B1B38770-8F75-4289-B52D-0206B8F1B7D6}" srcOrd="4" destOrd="0" parTransId="{3B9AEE1B-58F1-4BA0-B248-B7F62E3CCD3C}" sibTransId="{F86E3896-5178-40EE-88D4-E1F5E02EEC3D}"/>
    <dgm:cxn modelId="{F8D0A46F-B3FD-4BDD-940F-97827AA93917}" type="presOf" srcId="{F86E3896-5178-40EE-88D4-E1F5E02EEC3D}" destId="{4F5DCB1D-65AE-42B7-A12B-46DFA7DF5BA5}" srcOrd="1" destOrd="0" presId="urn:microsoft.com/office/officeart/2005/8/layout/cycle2"/>
    <dgm:cxn modelId="{FD50BC50-081C-48C2-9A6C-147A62BB1C77}" srcId="{C07A55EC-5C8A-40B4-B936-7064247AD972}" destId="{43CF5255-2B7A-4570-9DFC-08AC48C9B873}" srcOrd="3" destOrd="0" parTransId="{CEAC88FA-29A8-4708-950D-9352E53EDBBD}" sibTransId="{6E446A24-159C-416D-89BE-A11A45F2B444}"/>
    <dgm:cxn modelId="{34A51679-5794-47EE-AD98-A446954078D1}" type="presOf" srcId="{CF46573D-BF1E-46F9-9AC8-740B1C48F934}" destId="{E538563E-FE28-4B35-B0DD-E82F9945B4B5}" srcOrd="0" destOrd="0" presId="urn:microsoft.com/office/officeart/2005/8/layout/cycle2"/>
    <dgm:cxn modelId="{DC73C37F-B52B-496D-9FCB-B98AF993B247}" type="presOf" srcId="{BDE7C50E-10D9-49C0-8192-674F68A33E3C}" destId="{29F412FA-CB19-4C04-B693-EA7FF2C6B7BD}" srcOrd="1" destOrd="0" presId="urn:microsoft.com/office/officeart/2005/8/layout/cycle2"/>
    <dgm:cxn modelId="{1898C585-ADEF-46AA-875E-96D0F35C6BE3}" type="presOf" srcId="{B1B38770-8F75-4289-B52D-0206B8F1B7D6}" destId="{D98D10C8-BD50-4C66-91D0-5C0491C2F717}" srcOrd="0" destOrd="0" presId="urn:microsoft.com/office/officeart/2005/8/layout/cycle2"/>
    <dgm:cxn modelId="{05248094-5F9A-444B-A995-7C0BCD517E87}" srcId="{C07A55EC-5C8A-40B4-B936-7064247AD972}" destId="{CF46573D-BF1E-46F9-9AC8-740B1C48F934}" srcOrd="2" destOrd="0" parTransId="{DEF9D3E9-690D-467F-B284-1C0FD913A87A}" sibTransId="{BDE7C50E-10D9-49C0-8192-674F68A33E3C}"/>
    <dgm:cxn modelId="{B1CE7498-DE5D-418A-98A3-C9ED3C97D829}" type="presOf" srcId="{F86E3896-5178-40EE-88D4-E1F5E02EEC3D}" destId="{49A81E45-46F5-48AB-A691-79D70B9A4588}" srcOrd="0" destOrd="0" presId="urn:microsoft.com/office/officeart/2005/8/layout/cycle2"/>
    <dgm:cxn modelId="{C35141B4-4C20-4C9B-9DAC-50D5C5F7926F}" type="presOf" srcId="{6E446A24-159C-416D-89BE-A11A45F2B444}" destId="{A5C04BAD-3985-4983-8851-18B5F3E07C2A}" srcOrd="1" destOrd="0" presId="urn:microsoft.com/office/officeart/2005/8/layout/cycle2"/>
    <dgm:cxn modelId="{F3E77ACF-8A13-427E-9492-E9FB5145BB6E}" type="presOf" srcId="{BA3F58C4-4D7F-4AF6-8D96-16B9F3EF23DA}" destId="{165B80CF-403D-4529-8401-28E6142B4AE5}" srcOrd="1" destOrd="0" presId="urn:microsoft.com/office/officeart/2005/8/layout/cycle2"/>
    <dgm:cxn modelId="{A5CA19D0-DB23-4340-8611-6864FFABA377}" type="presOf" srcId="{C07A55EC-5C8A-40B4-B936-7064247AD972}" destId="{85322AB9-0F4E-48E5-ADE6-EC439A35DEF1}" srcOrd="0" destOrd="0" presId="urn:microsoft.com/office/officeart/2005/8/layout/cycle2"/>
    <dgm:cxn modelId="{7D9E30E6-DB5A-4E13-927C-1CAD1AAD00FE}" type="presOf" srcId="{43CF5255-2B7A-4570-9DFC-08AC48C9B873}" destId="{72558AAB-547E-4550-B850-4222F94645F3}" srcOrd="0" destOrd="0" presId="urn:microsoft.com/office/officeart/2005/8/layout/cycle2"/>
    <dgm:cxn modelId="{E10935EE-D400-4B12-BEEF-E5CCA86E7E41}" type="presOf" srcId="{6E446A24-159C-416D-89BE-A11A45F2B444}" destId="{4AA77162-9FEA-4ECC-87AD-1204AD7F9B7E}" srcOrd="0" destOrd="0" presId="urn:microsoft.com/office/officeart/2005/8/layout/cycle2"/>
    <dgm:cxn modelId="{F2536EF7-5C9E-4EED-B8D3-57B8A3EC8088}" type="presOf" srcId="{1360D939-C235-4212-A9FB-8C0149794ED5}" destId="{E150FBFF-E255-4473-B6EB-A8E6A6532506}" srcOrd="0" destOrd="0" presId="urn:microsoft.com/office/officeart/2005/8/layout/cycle2"/>
    <dgm:cxn modelId="{6A8654F9-7CEC-471F-B262-962AD5AADA1A}" type="presOf" srcId="{7507100C-0C8C-432B-A093-097F662C8144}" destId="{89D84890-BAD7-429B-B6E9-C8D9C2ACBB9A}" srcOrd="0" destOrd="0" presId="urn:microsoft.com/office/officeart/2005/8/layout/cycle2"/>
    <dgm:cxn modelId="{02681165-AF56-4D15-A9B1-32E85C2E59CC}" type="presParOf" srcId="{85322AB9-0F4E-48E5-ADE6-EC439A35DEF1}" destId="{13145020-7B0C-42D5-944D-F46C7A868C48}" srcOrd="0" destOrd="0" presId="urn:microsoft.com/office/officeart/2005/8/layout/cycle2"/>
    <dgm:cxn modelId="{0248B630-0067-441F-8C6B-68C2F8EDE645}" type="presParOf" srcId="{85322AB9-0F4E-48E5-ADE6-EC439A35DEF1}" destId="{B9AE34E1-163A-4BB8-BE06-7923D30D4B82}" srcOrd="1" destOrd="0" presId="urn:microsoft.com/office/officeart/2005/8/layout/cycle2"/>
    <dgm:cxn modelId="{B9C49329-82C2-4264-B737-17C30EFF8941}" type="presParOf" srcId="{B9AE34E1-163A-4BB8-BE06-7923D30D4B82}" destId="{165B80CF-403D-4529-8401-28E6142B4AE5}" srcOrd="0" destOrd="0" presId="urn:microsoft.com/office/officeart/2005/8/layout/cycle2"/>
    <dgm:cxn modelId="{187A0A46-D67E-461A-A5C4-A5AA59234753}" type="presParOf" srcId="{85322AB9-0F4E-48E5-ADE6-EC439A35DEF1}" destId="{89D84890-BAD7-429B-B6E9-C8D9C2ACBB9A}" srcOrd="2" destOrd="0" presId="urn:microsoft.com/office/officeart/2005/8/layout/cycle2"/>
    <dgm:cxn modelId="{35692266-132A-45A9-A532-CD7AB8A7F758}" type="presParOf" srcId="{85322AB9-0F4E-48E5-ADE6-EC439A35DEF1}" destId="{E150FBFF-E255-4473-B6EB-A8E6A6532506}" srcOrd="3" destOrd="0" presId="urn:microsoft.com/office/officeart/2005/8/layout/cycle2"/>
    <dgm:cxn modelId="{741A9F4B-7B71-4F31-A092-E374BABEC0E3}" type="presParOf" srcId="{E150FBFF-E255-4473-B6EB-A8E6A6532506}" destId="{FAF531DC-7953-407A-969C-1FBCC9DECB49}" srcOrd="0" destOrd="0" presId="urn:microsoft.com/office/officeart/2005/8/layout/cycle2"/>
    <dgm:cxn modelId="{6A698B55-7E51-4691-B059-7A9BCC0ACD05}" type="presParOf" srcId="{85322AB9-0F4E-48E5-ADE6-EC439A35DEF1}" destId="{E538563E-FE28-4B35-B0DD-E82F9945B4B5}" srcOrd="4" destOrd="0" presId="urn:microsoft.com/office/officeart/2005/8/layout/cycle2"/>
    <dgm:cxn modelId="{6F465275-1B4E-40A9-A7C8-EFE22485F8F9}" type="presParOf" srcId="{85322AB9-0F4E-48E5-ADE6-EC439A35DEF1}" destId="{9B785163-39D9-494A-BEC2-E47294497483}" srcOrd="5" destOrd="0" presId="urn:microsoft.com/office/officeart/2005/8/layout/cycle2"/>
    <dgm:cxn modelId="{97A27AC2-B2CF-49B6-BB82-29C01B8EB6E0}" type="presParOf" srcId="{9B785163-39D9-494A-BEC2-E47294497483}" destId="{29F412FA-CB19-4C04-B693-EA7FF2C6B7BD}" srcOrd="0" destOrd="0" presId="urn:microsoft.com/office/officeart/2005/8/layout/cycle2"/>
    <dgm:cxn modelId="{5E5BF881-22DB-43BB-B67B-DDEECB6767E2}" type="presParOf" srcId="{85322AB9-0F4E-48E5-ADE6-EC439A35DEF1}" destId="{72558AAB-547E-4550-B850-4222F94645F3}" srcOrd="6" destOrd="0" presId="urn:microsoft.com/office/officeart/2005/8/layout/cycle2"/>
    <dgm:cxn modelId="{6464CE40-36FF-4A86-BCC7-AAA235E76EC3}" type="presParOf" srcId="{85322AB9-0F4E-48E5-ADE6-EC439A35DEF1}" destId="{4AA77162-9FEA-4ECC-87AD-1204AD7F9B7E}" srcOrd="7" destOrd="0" presId="urn:microsoft.com/office/officeart/2005/8/layout/cycle2"/>
    <dgm:cxn modelId="{52BE141B-D748-4215-AC5C-72769638F592}" type="presParOf" srcId="{4AA77162-9FEA-4ECC-87AD-1204AD7F9B7E}" destId="{A5C04BAD-3985-4983-8851-18B5F3E07C2A}" srcOrd="0" destOrd="0" presId="urn:microsoft.com/office/officeart/2005/8/layout/cycle2"/>
    <dgm:cxn modelId="{BB2E0D0F-3BE0-413F-932D-A7721BAC3F37}" type="presParOf" srcId="{85322AB9-0F4E-48E5-ADE6-EC439A35DEF1}" destId="{D98D10C8-BD50-4C66-91D0-5C0491C2F717}" srcOrd="8" destOrd="0" presId="urn:microsoft.com/office/officeart/2005/8/layout/cycle2"/>
    <dgm:cxn modelId="{7FA71A74-5666-46A1-973D-65B9F60C2CBE}" type="presParOf" srcId="{85322AB9-0F4E-48E5-ADE6-EC439A35DEF1}" destId="{49A81E45-46F5-48AB-A691-79D70B9A4588}" srcOrd="9" destOrd="0" presId="urn:microsoft.com/office/officeart/2005/8/layout/cycle2"/>
    <dgm:cxn modelId="{8016F2C2-453A-4BD5-A5DC-42019B66ECE9}" type="presParOf" srcId="{49A81E45-46F5-48AB-A691-79D70B9A4588}" destId="{4F5DCB1D-65AE-42B7-A12B-46DFA7DF5BA5}"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582621-C8B7-451D-8D9A-2B9EF5B7C84E}">
      <dsp:nvSpPr>
        <dsp:cNvPr id="0" name=""/>
        <dsp:cNvSpPr/>
      </dsp:nvSpPr>
      <dsp:spPr>
        <a:xfrm>
          <a:off x="0" y="1964227"/>
          <a:ext cx="11293522" cy="277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AE58610-1A49-497A-AA2D-FCF943D6B67C}">
      <dsp:nvSpPr>
        <dsp:cNvPr id="0" name=""/>
        <dsp:cNvSpPr/>
      </dsp:nvSpPr>
      <dsp:spPr>
        <a:xfrm>
          <a:off x="564676" y="1801867"/>
          <a:ext cx="7905465" cy="3247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8808" tIns="0" rIns="298808" bIns="0" numCol="1" spcCol="1270" anchor="ctr" anchorCtr="0">
          <a:noAutofit/>
        </a:bodyPr>
        <a:lstStyle/>
        <a:p>
          <a:pPr marL="0" lvl="0" indent="0" algn="l" defTabSz="488950">
            <a:lnSpc>
              <a:spcPct val="90000"/>
            </a:lnSpc>
            <a:spcBef>
              <a:spcPct val="0"/>
            </a:spcBef>
            <a:spcAft>
              <a:spcPct val="35000"/>
            </a:spcAft>
            <a:buNone/>
          </a:pPr>
          <a:r>
            <a:rPr lang="el" sz="1100" kern="1200" dirty="0"/>
            <a:t>👤 </a:t>
          </a:r>
          <a:r>
            <a:rPr lang="el" sz="1100" b="1" kern="1200" dirty="0"/>
            <a:t>Εξατομικευμένα &amp; Στοχευμένα Ταξίδια </a:t>
          </a:r>
          <a:br>
            <a:rPr lang="en-GB" sz="1100" kern="1200" dirty="0"/>
          </a:br>
          <a:r>
            <a:rPr lang="el" sz="1100" i="1" kern="1200" dirty="0"/>
            <a:t>Μεταμορφωτικές, βασισμένες σε αξίες και τεχνολογικά υποστηριζόμενες εμπειρίες</a:t>
          </a:r>
          <a:endParaRPr lang="en-GB" sz="1100" kern="1200" dirty="0"/>
        </a:p>
      </dsp:txBody>
      <dsp:txXfrm>
        <a:off x="580528" y="1817719"/>
        <a:ext cx="7873761" cy="293016"/>
      </dsp:txXfrm>
    </dsp:sp>
    <dsp:sp modelId="{649486FF-3A07-4513-8499-C7BDEEC762F4}">
      <dsp:nvSpPr>
        <dsp:cNvPr id="0" name=""/>
        <dsp:cNvSpPr/>
      </dsp:nvSpPr>
      <dsp:spPr>
        <a:xfrm>
          <a:off x="0" y="2463187"/>
          <a:ext cx="11293522" cy="277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A4C3D86-C812-418E-8DA2-56E9025AAC19}">
      <dsp:nvSpPr>
        <dsp:cNvPr id="0" name=""/>
        <dsp:cNvSpPr/>
      </dsp:nvSpPr>
      <dsp:spPr>
        <a:xfrm>
          <a:off x="564676" y="2300827"/>
          <a:ext cx="7905465" cy="3247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8808" tIns="0" rIns="298808" bIns="0" numCol="1" spcCol="1270" anchor="ctr" anchorCtr="0">
          <a:noAutofit/>
        </a:bodyPr>
        <a:lstStyle/>
        <a:p>
          <a:pPr marL="0" lvl="0" indent="0" algn="l" defTabSz="488950">
            <a:lnSpc>
              <a:spcPct val="90000"/>
            </a:lnSpc>
            <a:spcBef>
              <a:spcPct val="0"/>
            </a:spcBef>
            <a:spcAft>
              <a:spcPct val="35000"/>
            </a:spcAft>
            <a:buNone/>
          </a:pPr>
          <a:r>
            <a:rPr lang="el" sz="1100" kern="1200"/>
            <a:t>🌱 </a:t>
          </a:r>
          <a:r>
            <a:rPr lang="el" sz="1100" b="1" kern="1200"/>
            <a:t>Βιωσιμότητα στην Αναγέννηση </a:t>
          </a:r>
          <a:br>
            <a:rPr lang="en-GB" sz="1100" kern="1200"/>
          </a:br>
          <a:r>
            <a:rPr lang="el" sz="1100" i="1" kern="1200"/>
            <a:t>Από το «κάνε λιγότερη ζημιά» στο «άφησέ το καλύτερο από ό,τι το βρήκες»</a:t>
          </a:r>
          <a:endParaRPr lang="en-GB" sz="1100" kern="1200"/>
        </a:p>
      </dsp:txBody>
      <dsp:txXfrm>
        <a:off x="580528" y="2316679"/>
        <a:ext cx="7873761" cy="293016"/>
      </dsp:txXfrm>
    </dsp:sp>
    <dsp:sp modelId="{FF0874BD-B31D-4368-BF36-EDA18A40BD09}">
      <dsp:nvSpPr>
        <dsp:cNvPr id="0" name=""/>
        <dsp:cNvSpPr/>
      </dsp:nvSpPr>
      <dsp:spPr>
        <a:xfrm>
          <a:off x="0" y="2962147"/>
          <a:ext cx="11293522" cy="277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2CDF1C4-D6FD-4B5A-BB5E-100D73DFBC9A}">
      <dsp:nvSpPr>
        <dsp:cNvPr id="0" name=""/>
        <dsp:cNvSpPr/>
      </dsp:nvSpPr>
      <dsp:spPr>
        <a:xfrm>
          <a:off x="564676" y="2799787"/>
          <a:ext cx="7905465" cy="3247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8808" tIns="0" rIns="298808" bIns="0" numCol="1" spcCol="1270" anchor="ctr" anchorCtr="0">
          <a:noAutofit/>
        </a:bodyPr>
        <a:lstStyle/>
        <a:p>
          <a:pPr marL="0" lvl="0" indent="0" algn="l" defTabSz="488950">
            <a:lnSpc>
              <a:spcPct val="90000"/>
            </a:lnSpc>
            <a:spcBef>
              <a:spcPct val="0"/>
            </a:spcBef>
            <a:spcAft>
              <a:spcPct val="35000"/>
            </a:spcAft>
            <a:buNone/>
          </a:pPr>
          <a:r>
            <a:rPr lang="el" sz="1100" kern="1200"/>
            <a:t>🤖 </a:t>
          </a:r>
          <a:r>
            <a:rPr lang="el" sz="1100" b="1" kern="1200"/>
            <a:t>Ψηφιακός Μετασχηματισμός </a:t>
          </a:r>
          <a:br>
            <a:rPr lang="en-GB" sz="1100" kern="1200"/>
          </a:br>
          <a:r>
            <a:rPr lang="el" sz="1100" i="1" kern="1200"/>
            <a:t>Έξυπνη τεχνολογία, Τεχνητή Νοημοσύνη και εργαλεία που βελτιώνουν τον προγραμματισμό και την υλοποίηση</a:t>
          </a:r>
          <a:endParaRPr lang="en-GB" sz="1100" kern="1200"/>
        </a:p>
      </dsp:txBody>
      <dsp:txXfrm>
        <a:off x="580528" y="2815639"/>
        <a:ext cx="7873761" cy="293016"/>
      </dsp:txXfrm>
    </dsp:sp>
    <dsp:sp modelId="{F05ED0B5-D984-4FF5-B199-E9DA9CA05404}">
      <dsp:nvSpPr>
        <dsp:cNvPr id="0" name=""/>
        <dsp:cNvSpPr/>
      </dsp:nvSpPr>
      <dsp:spPr>
        <a:xfrm>
          <a:off x="0" y="3461107"/>
          <a:ext cx="11293522" cy="277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57B08DE-B0FF-4E9C-8DA8-8232D5DF391C}">
      <dsp:nvSpPr>
        <dsp:cNvPr id="0" name=""/>
        <dsp:cNvSpPr/>
      </dsp:nvSpPr>
      <dsp:spPr>
        <a:xfrm>
          <a:off x="564676" y="3298747"/>
          <a:ext cx="7905465" cy="3247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8808" tIns="0" rIns="298808" bIns="0" numCol="1" spcCol="1270" anchor="ctr" anchorCtr="0">
          <a:noAutofit/>
        </a:bodyPr>
        <a:lstStyle/>
        <a:p>
          <a:pPr marL="0" lvl="0" indent="0" algn="l" defTabSz="488950">
            <a:lnSpc>
              <a:spcPct val="90000"/>
            </a:lnSpc>
            <a:spcBef>
              <a:spcPct val="0"/>
            </a:spcBef>
            <a:spcAft>
              <a:spcPct val="35000"/>
            </a:spcAft>
            <a:buNone/>
          </a:pPr>
          <a:r>
            <a:rPr lang="el" sz="1100" kern="1200" dirty="0"/>
            <a:t>♿ Προσβασιμότητα </a:t>
          </a:r>
          <a:r>
            <a:rPr lang="el" sz="1100" b="1" kern="1200" dirty="0"/>
            <a:t>στον τουρισμό χωρίς αποκλεισμούς </a:t>
          </a:r>
          <a:br>
            <a:rPr lang="en-GB" sz="1100" kern="1200" dirty="0"/>
          </a:br>
          <a:r>
            <a:rPr lang="el" sz="1100" i="1" kern="1200" dirty="0"/>
            <a:t>για όλους—ηθικά και οικονομικά έξυπνα</a:t>
          </a:r>
          <a:endParaRPr lang="en-GB" sz="1100" kern="1200" dirty="0"/>
        </a:p>
      </dsp:txBody>
      <dsp:txXfrm>
        <a:off x="580528" y="3314599"/>
        <a:ext cx="7873761" cy="293016"/>
      </dsp:txXfrm>
    </dsp:sp>
    <dsp:sp modelId="{48BF9426-CB8C-491A-A78C-123CCA29EB0C}">
      <dsp:nvSpPr>
        <dsp:cNvPr id="0" name=""/>
        <dsp:cNvSpPr/>
      </dsp:nvSpPr>
      <dsp:spPr>
        <a:xfrm>
          <a:off x="0" y="3960067"/>
          <a:ext cx="11293522" cy="277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F0DF749-720D-4291-9EFD-5BB219E9F50C}">
      <dsp:nvSpPr>
        <dsp:cNvPr id="0" name=""/>
        <dsp:cNvSpPr/>
      </dsp:nvSpPr>
      <dsp:spPr>
        <a:xfrm>
          <a:off x="564676" y="3797707"/>
          <a:ext cx="7905465" cy="3247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8808" tIns="0" rIns="298808" bIns="0" numCol="1" spcCol="1270" anchor="ctr" anchorCtr="0">
          <a:noAutofit/>
        </a:bodyPr>
        <a:lstStyle/>
        <a:p>
          <a:pPr marL="0" lvl="0" indent="0" algn="l" defTabSz="488950">
            <a:lnSpc>
              <a:spcPct val="90000"/>
            </a:lnSpc>
            <a:spcBef>
              <a:spcPct val="0"/>
            </a:spcBef>
            <a:spcAft>
              <a:spcPct val="35000"/>
            </a:spcAft>
            <a:buNone/>
          </a:pPr>
          <a:r>
            <a:rPr lang="el" sz="1100" kern="1200"/>
            <a:t>🎭 </a:t>
          </a:r>
          <a:r>
            <a:rPr lang="el" sz="1100" b="1" kern="1200"/>
            <a:t>Πολιτιστική Αυθεντικότητα &amp; Τοπικότητα </a:t>
          </a:r>
          <a:br>
            <a:rPr lang="en-GB" sz="1100" kern="1200"/>
          </a:br>
          <a:r>
            <a:rPr lang="el" sz="1100" i="1" kern="1200"/>
            <a:t>Προσεγγίσεις με γνώμονα την κοινότητα, αργά ταξίδια, βασισμένες στην πολιτιστική κληρονομιά</a:t>
          </a:r>
          <a:endParaRPr lang="en-GB" sz="1100" kern="1200"/>
        </a:p>
      </dsp:txBody>
      <dsp:txXfrm>
        <a:off x="580528" y="3813559"/>
        <a:ext cx="7873761" cy="29301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145020-7B0C-42D5-944D-F46C7A868C48}">
      <dsp:nvSpPr>
        <dsp:cNvPr id="0" name=""/>
        <dsp:cNvSpPr/>
      </dsp:nvSpPr>
      <dsp:spPr>
        <a:xfrm>
          <a:off x="3246437" y="534"/>
          <a:ext cx="1635124" cy="163512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l" sz="1100" kern="1200" dirty="0"/>
            <a:t>1. </a:t>
          </a:r>
          <a:r>
            <a:rPr lang="el" sz="1100" b="1" kern="1200" dirty="0" err="1"/>
            <a:t>Ανάλυση </a:t>
          </a:r>
          <a:r>
            <a:rPr lang="el" sz="1100" kern="1200" dirty="0"/>
            <a:t>: Παρακολούθηση τάσεων, χρήση δεδομένων</a:t>
          </a:r>
        </a:p>
      </dsp:txBody>
      <dsp:txXfrm>
        <a:off x="3485895" y="239992"/>
        <a:ext cx="1156208" cy="1156208"/>
      </dsp:txXfrm>
    </dsp:sp>
    <dsp:sp modelId="{B9AE34E1-163A-4BB8-BE06-7923D30D4B82}">
      <dsp:nvSpPr>
        <dsp:cNvPr id="0" name=""/>
        <dsp:cNvSpPr/>
      </dsp:nvSpPr>
      <dsp:spPr>
        <a:xfrm rot="2160000">
          <a:off x="4830234" y="1257302"/>
          <a:ext cx="436123" cy="55185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n-GB" sz="900" kern="1200"/>
        </a:p>
      </dsp:txBody>
      <dsp:txXfrm>
        <a:off x="4842728" y="1329221"/>
        <a:ext cx="305286" cy="331112"/>
      </dsp:txXfrm>
    </dsp:sp>
    <dsp:sp modelId="{89D84890-BAD7-429B-B6E9-C8D9C2ACBB9A}">
      <dsp:nvSpPr>
        <dsp:cNvPr id="0" name=""/>
        <dsp:cNvSpPr/>
      </dsp:nvSpPr>
      <dsp:spPr>
        <a:xfrm>
          <a:off x="5235001" y="1445310"/>
          <a:ext cx="1635124" cy="163512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l" sz="1100" kern="1200" dirty="0"/>
            <a:t>2. </a:t>
          </a:r>
          <a:r>
            <a:rPr lang="el" sz="1100" b="1" kern="1200" dirty="0"/>
            <a:t>Σχεδιασμός </a:t>
          </a:r>
          <a:r>
            <a:rPr lang="el" sz="1100" kern="1200" dirty="0"/>
            <a:t>: Ευθυγράμμιση με τις αξίες, ανάπτυξη συμπεριληπτικών και οικολογικών προσφορών</a:t>
          </a:r>
        </a:p>
      </dsp:txBody>
      <dsp:txXfrm>
        <a:off x="5474459" y="1684768"/>
        <a:ext cx="1156208" cy="1156208"/>
      </dsp:txXfrm>
    </dsp:sp>
    <dsp:sp modelId="{E150FBFF-E255-4473-B6EB-A8E6A6532506}">
      <dsp:nvSpPr>
        <dsp:cNvPr id="0" name=""/>
        <dsp:cNvSpPr/>
      </dsp:nvSpPr>
      <dsp:spPr>
        <a:xfrm rot="6480000">
          <a:off x="5458534" y="3144055"/>
          <a:ext cx="436123" cy="55185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n-GB" sz="900" kern="1200"/>
        </a:p>
      </dsp:txBody>
      <dsp:txXfrm rot="10800000">
        <a:off x="5544168" y="3192209"/>
        <a:ext cx="305286" cy="331112"/>
      </dsp:txXfrm>
    </dsp:sp>
    <dsp:sp modelId="{E538563E-FE28-4B35-B0DD-E82F9945B4B5}">
      <dsp:nvSpPr>
        <dsp:cNvPr id="0" name=""/>
        <dsp:cNvSpPr/>
      </dsp:nvSpPr>
      <dsp:spPr>
        <a:xfrm>
          <a:off x="4475437" y="3783007"/>
          <a:ext cx="1635124" cy="163512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l" sz="1100" kern="1200" dirty="0"/>
            <a:t>3. </a:t>
          </a:r>
          <a:r>
            <a:rPr lang="el" sz="1100" b="1" kern="1200" dirty="0"/>
            <a:t>Συνεργασία </a:t>
          </a:r>
          <a:r>
            <a:rPr lang="el" sz="1100" kern="1200" dirty="0"/>
            <a:t>: Συμμετοχή κοινοτήτων, ΜΚΟ, νεοσύστατων επιχειρήσεων</a:t>
          </a:r>
        </a:p>
      </dsp:txBody>
      <dsp:txXfrm>
        <a:off x="4714895" y="4022465"/>
        <a:ext cx="1156208" cy="1156208"/>
      </dsp:txXfrm>
    </dsp:sp>
    <dsp:sp modelId="{9B785163-39D9-494A-BEC2-E47294497483}">
      <dsp:nvSpPr>
        <dsp:cNvPr id="0" name=""/>
        <dsp:cNvSpPr/>
      </dsp:nvSpPr>
      <dsp:spPr>
        <a:xfrm rot="10800000">
          <a:off x="3858281" y="4324642"/>
          <a:ext cx="436123" cy="55185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n-GB" sz="900" kern="1200"/>
        </a:p>
      </dsp:txBody>
      <dsp:txXfrm rot="10800000">
        <a:off x="3989118" y="4435013"/>
        <a:ext cx="305286" cy="331112"/>
      </dsp:txXfrm>
    </dsp:sp>
    <dsp:sp modelId="{72558AAB-547E-4550-B850-4222F94645F3}">
      <dsp:nvSpPr>
        <dsp:cNvPr id="0" name=""/>
        <dsp:cNvSpPr/>
      </dsp:nvSpPr>
      <dsp:spPr>
        <a:xfrm>
          <a:off x="2017437" y="3783007"/>
          <a:ext cx="1635124" cy="163512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l" sz="1100" kern="1200" dirty="0"/>
            <a:t>4. </a:t>
          </a:r>
          <a:r>
            <a:rPr lang="el" sz="1100" b="1" kern="1200" dirty="0"/>
            <a:t>Επικοινωνία </a:t>
          </a:r>
          <a:r>
            <a:rPr lang="el" sz="1100" kern="1200" dirty="0"/>
            <a:t>: Μοιραστείτε με σαφήνεια τις προσπάθειες (π.χ. προσβασιμότητα, βιωσιμότητα)</a:t>
          </a:r>
        </a:p>
      </dsp:txBody>
      <dsp:txXfrm>
        <a:off x="2256895" y="4022465"/>
        <a:ext cx="1156208" cy="1156208"/>
      </dsp:txXfrm>
    </dsp:sp>
    <dsp:sp modelId="{4AA77162-9FEA-4ECC-87AD-1204AD7F9B7E}">
      <dsp:nvSpPr>
        <dsp:cNvPr id="0" name=""/>
        <dsp:cNvSpPr/>
      </dsp:nvSpPr>
      <dsp:spPr>
        <a:xfrm rot="15120000">
          <a:off x="2240970" y="3167533"/>
          <a:ext cx="436123" cy="55185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n-GB" sz="900" kern="1200"/>
        </a:p>
      </dsp:txBody>
      <dsp:txXfrm rot="10800000">
        <a:off x="2326604" y="3340121"/>
        <a:ext cx="305286" cy="331112"/>
      </dsp:txXfrm>
    </dsp:sp>
    <dsp:sp modelId="{D98D10C8-BD50-4C66-91D0-5C0491C2F717}">
      <dsp:nvSpPr>
        <dsp:cNvPr id="0" name=""/>
        <dsp:cNvSpPr/>
      </dsp:nvSpPr>
      <dsp:spPr>
        <a:xfrm>
          <a:off x="1257873" y="1445310"/>
          <a:ext cx="1635124" cy="163512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l" sz="1100" kern="1200" dirty="0"/>
            <a:t>5. </a:t>
          </a:r>
          <a:r>
            <a:rPr lang="el" sz="1100" b="1" kern="1200" dirty="0"/>
            <a:t>Εξέλιξη </a:t>
          </a:r>
          <a:r>
            <a:rPr lang="el" sz="1100" kern="1200" dirty="0"/>
            <a:t>: Προσαρμογή και επανάληψη καθώς αλλάζουν οι τάσεις</a:t>
          </a:r>
        </a:p>
      </dsp:txBody>
      <dsp:txXfrm>
        <a:off x="1497331" y="1684768"/>
        <a:ext cx="1156208" cy="1156208"/>
      </dsp:txXfrm>
    </dsp:sp>
    <dsp:sp modelId="{49A81E45-46F5-48AB-A691-79D70B9A4588}">
      <dsp:nvSpPr>
        <dsp:cNvPr id="0" name=""/>
        <dsp:cNvSpPr/>
      </dsp:nvSpPr>
      <dsp:spPr>
        <a:xfrm rot="19440000">
          <a:off x="2841670" y="1271812"/>
          <a:ext cx="436123" cy="55185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n-GB" sz="900" kern="1200"/>
        </a:p>
      </dsp:txBody>
      <dsp:txXfrm>
        <a:off x="2854164" y="1420635"/>
        <a:ext cx="305286" cy="331112"/>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86" name="Google Shape;86;p1: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87" name="Google Shape;87;p1: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 name="Google Shape;88;p1: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9" name="Google Shape;89;p1: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90" name="Google Shape;90;p1: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p15: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337" name="Google Shape;337;p15: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338" name="Google Shape;338;p15: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9" name="Google Shape;339;p15: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0" name="Google Shape;340;p15: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341" name="Google Shape;341;p15: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2: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109" name="Google Shape;109;p2: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110" name="Google Shape;110;p2: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 name="Google Shape;111;p2: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12" name="Google Shape;112;p2: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113" name="Google Shape;113;p2: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3: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131" name="Google Shape;131;p3: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132" name="Google Shape;132;p3: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p3: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4" name="Google Shape;134;p3: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135" name="Google Shape;135;p3: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01" name="Google Shape;101;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09" name="Google Shape;109;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2" name="Google Shape;12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9" name="Google Shape;129;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2d3f02dfa91_0_2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7" name="Google Shape;137;g2d3f02dfa91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a:extLst>
            <a:ext uri="{FF2B5EF4-FFF2-40B4-BE49-F238E27FC236}">
              <a16:creationId xmlns:a16="http://schemas.microsoft.com/office/drawing/2014/main" id="{40A54794-8C02-9532-49E4-4B12CEE29DE9}"/>
            </a:ext>
          </a:extLst>
        </p:cNvPr>
        <p:cNvGrpSpPr/>
        <p:nvPr/>
      </p:nvGrpSpPr>
      <p:grpSpPr>
        <a:xfrm>
          <a:off x="0" y="0"/>
          <a:ext cx="0" cy="0"/>
          <a:chOff x="0" y="0"/>
          <a:chExt cx="0" cy="0"/>
        </a:xfrm>
      </p:grpSpPr>
      <p:sp>
        <p:nvSpPr>
          <p:cNvPr id="308" name="Google Shape;308;p14:notes">
            <a:extLst>
              <a:ext uri="{FF2B5EF4-FFF2-40B4-BE49-F238E27FC236}">
                <a16:creationId xmlns:a16="http://schemas.microsoft.com/office/drawing/2014/main" id="{B21A5226-D097-A94B-D328-E5B1215450E2}"/>
              </a:ext>
            </a:extLst>
          </p:cNvPr>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309" name="Google Shape;309;p14:notes">
            <a:extLst>
              <a:ext uri="{FF2B5EF4-FFF2-40B4-BE49-F238E27FC236}">
                <a16:creationId xmlns:a16="http://schemas.microsoft.com/office/drawing/2014/main" id="{1546673E-304D-9A6C-28CD-1A61A198585E}"/>
              </a:ext>
            </a:extLst>
          </p:cNvPr>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310" name="Google Shape;310;p14:notes">
            <a:extLst>
              <a:ext uri="{FF2B5EF4-FFF2-40B4-BE49-F238E27FC236}">
                <a16:creationId xmlns:a16="http://schemas.microsoft.com/office/drawing/2014/main" id="{B3A3C3EC-A5D5-A1B9-41C9-4AF0EA97740D}"/>
              </a:ext>
            </a:extLst>
          </p:cNvPr>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1" name="Google Shape;311;p14:notes">
            <a:extLst>
              <a:ext uri="{FF2B5EF4-FFF2-40B4-BE49-F238E27FC236}">
                <a16:creationId xmlns:a16="http://schemas.microsoft.com/office/drawing/2014/main" id="{75841905-E544-2146-6D33-14BA6C5334CD}"/>
              </a:ext>
            </a:extLst>
          </p:cNvPr>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2" name="Google Shape;312;p14:notes">
            <a:extLst>
              <a:ext uri="{FF2B5EF4-FFF2-40B4-BE49-F238E27FC236}">
                <a16:creationId xmlns:a16="http://schemas.microsoft.com/office/drawing/2014/main" id="{88BEF6C3-CBED-5E6D-D8B0-9DE6234D3B31}"/>
              </a:ext>
            </a:extLst>
          </p:cNvPr>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313" name="Google Shape;313;p14:notes">
            <a:extLst>
              <a:ext uri="{FF2B5EF4-FFF2-40B4-BE49-F238E27FC236}">
                <a16:creationId xmlns:a16="http://schemas.microsoft.com/office/drawing/2014/main" id="{E1D99CAA-1B86-19AF-9D8E-A4D14D9D7A10}"/>
              </a:ext>
            </a:extLst>
          </p:cNvPr>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extLst>
      <p:ext uri="{BB962C8B-B14F-4D97-AF65-F5344CB8AC3E}">
        <p14:creationId xmlns:p14="http://schemas.microsoft.com/office/powerpoint/2010/main" val="35504915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33"/>
        <p:cNvGrpSpPr/>
        <p:nvPr/>
      </p:nvGrpSpPr>
      <p:grpSpPr>
        <a:xfrm>
          <a:off x="0" y="0"/>
          <a:ext cx="0" cy="0"/>
          <a:chOff x="0" y="0"/>
          <a:chExt cx="0" cy="0"/>
        </a:xfrm>
      </p:grpSpPr>
      <p:sp>
        <p:nvSpPr>
          <p:cNvPr id="34" name="Google Shape;34;p13"/>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35" name="Google Shape;35;p13"/>
          <p:cNvSpPr txBox="1">
            <a:spLocks noGrp="1"/>
          </p:cNvSpPr>
          <p:nvPr>
            <p:ph type="body" idx="1"/>
          </p:nvPr>
        </p:nvSpPr>
        <p:spPr>
          <a:xfrm>
            <a:off x="97971" y="881742"/>
            <a:ext cx="11944351" cy="5870124"/>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36" name="Google Shape;36;p13"/>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ubtitle Content - 2col">
  <p:cSld name="Title Subtitle Content - 2col">
    <p:spTree>
      <p:nvGrpSpPr>
        <p:cNvPr id="1" name="Shape 37"/>
        <p:cNvGrpSpPr/>
        <p:nvPr/>
      </p:nvGrpSpPr>
      <p:grpSpPr>
        <a:xfrm>
          <a:off x="0" y="0"/>
          <a:ext cx="0" cy="0"/>
          <a:chOff x="0" y="0"/>
          <a:chExt cx="0" cy="0"/>
        </a:xfrm>
      </p:grpSpPr>
      <p:sp>
        <p:nvSpPr>
          <p:cNvPr id="38" name="Google Shape;38;p14"/>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39" name="Google Shape;39;p14"/>
          <p:cNvSpPr txBox="1">
            <a:spLocks noGrp="1"/>
          </p:cNvSpPr>
          <p:nvPr>
            <p:ph type="body" idx="1"/>
          </p:nvPr>
        </p:nvSpPr>
        <p:spPr>
          <a:xfrm>
            <a:off x="97970" y="854670"/>
            <a:ext cx="11944351" cy="550864"/>
          </a:xfrm>
          <a:prstGeom prst="rect">
            <a:avLst/>
          </a:prstGeom>
          <a:noFill/>
          <a:ln>
            <a:noFill/>
          </a:ln>
        </p:spPr>
        <p:txBody>
          <a:bodyPr spcFirstLastPara="1" wrap="square" lIns="45700" tIns="45700" rIns="45700" bIns="45700" anchor="ctr" anchorCtr="0">
            <a:normAutofit/>
          </a:bodyPr>
          <a:lstStyle>
            <a:lvl1pPr marL="457200" lvl="0" indent="-228600" algn="just">
              <a:lnSpc>
                <a:spcPct val="90000"/>
              </a:lnSpc>
              <a:spcBef>
                <a:spcPts val="1000"/>
              </a:spcBef>
              <a:spcAft>
                <a:spcPts val="0"/>
              </a:spcAft>
              <a:buClr>
                <a:schemeClr val="accent6"/>
              </a:buClr>
              <a:buSzPts val="2400"/>
              <a:buFont typeface="Calibri"/>
              <a:buNone/>
              <a:defRPr sz="2400" b="1">
                <a:solidFill>
                  <a:schemeClr val="accent6"/>
                </a:solidFill>
              </a:defRPr>
            </a:lvl1pPr>
            <a:lvl2pPr marL="914400" lvl="1" indent="-381000" algn="just">
              <a:lnSpc>
                <a:spcPct val="90000"/>
              </a:lnSpc>
              <a:spcBef>
                <a:spcPts val="1000"/>
              </a:spcBef>
              <a:spcAft>
                <a:spcPts val="0"/>
              </a:spcAft>
              <a:buClr>
                <a:schemeClr val="accent6"/>
              </a:buClr>
              <a:buSzPts val="2400"/>
              <a:buFont typeface="Calibri"/>
              <a:buChar char="•"/>
              <a:defRPr sz="2400" b="1">
                <a:solidFill>
                  <a:schemeClr val="accent6"/>
                </a:solidFill>
              </a:defRPr>
            </a:lvl2pPr>
            <a:lvl3pPr marL="1371600" lvl="2" indent="-381000" algn="just">
              <a:lnSpc>
                <a:spcPct val="90000"/>
              </a:lnSpc>
              <a:spcBef>
                <a:spcPts val="1000"/>
              </a:spcBef>
              <a:spcAft>
                <a:spcPts val="0"/>
              </a:spcAft>
              <a:buClr>
                <a:schemeClr val="accent6"/>
              </a:buClr>
              <a:buSzPts val="2400"/>
              <a:buFont typeface="Calibri"/>
              <a:buChar char="•"/>
              <a:defRPr sz="2400" b="1">
                <a:solidFill>
                  <a:schemeClr val="accent6"/>
                </a:solidFill>
              </a:defRPr>
            </a:lvl3pPr>
            <a:lvl4pPr marL="1828800" lvl="3" indent="-381000" algn="just">
              <a:lnSpc>
                <a:spcPct val="90000"/>
              </a:lnSpc>
              <a:spcBef>
                <a:spcPts val="1000"/>
              </a:spcBef>
              <a:spcAft>
                <a:spcPts val="0"/>
              </a:spcAft>
              <a:buClr>
                <a:schemeClr val="accent6"/>
              </a:buClr>
              <a:buSzPts val="2400"/>
              <a:buFont typeface="Calibri"/>
              <a:buChar char="•"/>
              <a:defRPr sz="2400" b="1">
                <a:solidFill>
                  <a:schemeClr val="accent6"/>
                </a:solidFill>
              </a:defRPr>
            </a:lvl4pPr>
            <a:lvl5pPr marL="2286000" lvl="4" indent="-381000" algn="just">
              <a:lnSpc>
                <a:spcPct val="90000"/>
              </a:lnSpc>
              <a:spcBef>
                <a:spcPts val="1000"/>
              </a:spcBef>
              <a:spcAft>
                <a:spcPts val="0"/>
              </a:spcAft>
              <a:buClr>
                <a:schemeClr val="accent6"/>
              </a:buClr>
              <a:buSzPts val="2400"/>
              <a:buFont typeface="Calibri"/>
              <a:buChar char="•"/>
              <a:defRPr sz="2400" b="1">
                <a:solidFill>
                  <a:schemeClr val="accent6"/>
                </a:solidFill>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0" name="Google Shape;40;p14"/>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Content - 2col">
  <p:cSld name="Title Content - 2col">
    <p:spTree>
      <p:nvGrpSpPr>
        <p:cNvPr id="1" name="Shape 41"/>
        <p:cNvGrpSpPr/>
        <p:nvPr/>
      </p:nvGrpSpPr>
      <p:grpSpPr>
        <a:xfrm>
          <a:off x="0" y="0"/>
          <a:ext cx="0" cy="0"/>
          <a:chOff x="0" y="0"/>
          <a:chExt cx="0" cy="0"/>
        </a:xfrm>
      </p:grpSpPr>
      <p:sp>
        <p:nvSpPr>
          <p:cNvPr id="42" name="Google Shape;42;p15"/>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43" name="Google Shape;43;p15"/>
          <p:cNvSpPr txBox="1">
            <a:spLocks noGrp="1"/>
          </p:cNvSpPr>
          <p:nvPr>
            <p:ph type="body" idx="1"/>
          </p:nvPr>
        </p:nvSpPr>
        <p:spPr>
          <a:xfrm>
            <a:off x="97971" y="873580"/>
            <a:ext cx="5910944" cy="5902779"/>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4" name="Google Shape;44;p15"/>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ubtitle Text - 1col">
  <p:cSld name="Title Subtitle Text - 1col">
    <p:spTree>
      <p:nvGrpSpPr>
        <p:cNvPr id="1" name="Shape 45"/>
        <p:cNvGrpSpPr/>
        <p:nvPr/>
      </p:nvGrpSpPr>
      <p:grpSpPr>
        <a:xfrm>
          <a:off x="0" y="0"/>
          <a:ext cx="0" cy="0"/>
          <a:chOff x="0" y="0"/>
          <a:chExt cx="0" cy="0"/>
        </a:xfrm>
      </p:grpSpPr>
      <p:sp>
        <p:nvSpPr>
          <p:cNvPr id="46" name="Google Shape;46;p16"/>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47" name="Google Shape;47;p16"/>
          <p:cNvSpPr txBox="1">
            <a:spLocks noGrp="1"/>
          </p:cNvSpPr>
          <p:nvPr>
            <p:ph type="body" idx="1"/>
          </p:nvPr>
        </p:nvSpPr>
        <p:spPr>
          <a:xfrm>
            <a:off x="97971" y="1462683"/>
            <a:ext cx="5910944" cy="5313675"/>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8" name="Google Shape;48;p16"/>
          <p:cNvSpPr txBox="1">
            <a:spLocks noGrp="1"/>
          </p:cNvSpPr>
          <p:nvPr>
            <p:ph type="body" idx="2"/>
          </p:nvPr>
        </p:nvSpPr>
        <p:spPr>
          <a:xfrm>
            <a:off x="97968" y="854670"/>
            <a:ext cx="11944355" cy="550864"/>
          </a:xfrm>
          <a:prstGeom prst="rect">
            <a:avLst/>
          </a:prstGeom>
          <a:noFill/>
          <a:ln>
            <a:noFill/>
          </a:ln>
        </p:spPr>
        <p:txBody>
          <a:bodyPr spcFirstLastPara="1" wrap="square" lIns="45700" tIns="45700" rIns="45700" bIns="45700" anchor="ctr" anchorCtr="0">
            <a:normAutofit/>
          </a:bodyPr>
          <a:lstStyle>
            <a:lvl1pPr marL="457200" lvl="0" indent="-228600" algn="just">
              <a:lnSpc>
                <a:spcPct val="90000"/>
              </a:lnSpc>
              <a:spcBef>
                <a:spcPts val="1000"/>
              </a:spcBef>
              <a:spcAft>
                <a:spcPts val="0"/>
              </a:spcAft>
              <a:buClr>
                <a:schemeClr val="accent6"/>
              </a:buClr>
              <a:buSzPts val="2400"/>
              <a:buFont typeface="Calibri"/>
              <a:buNone/>
              <a:defRPr sz="2400" b="1">
                <a:solidFill>
                  <a:schemeClr val="accent6"/>
                </a:solidFill>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9" name="Google Shape;49;p16"/>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p17"/>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17"/>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17"/>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84554313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alpha val="0"/>
          </a:srgbClr>
        </a:solidFill>
        <a:effectLst/>
      </p:bgPr>
    </p:bg>
    <p:spTree>
      <p:nvGrpSpPr>
        <p:cNvPr id="1" name="Shape 5"/>
        <p:cNvGrpSpPr/>
        <p:nvPr/>
      </p:nvGrpSpPr>
      <p:grpSpPr>
        <a:xfrm>
          <a:off x="0" y="0"/>
          <a:ext cx="0" cy="0"/>
          <a:chOff x="0" y="0"/>
          <a:chExt cx="0" cy="0"/>
        </a:xfrm>
      </p:grpSpPr>
      <p:sp>
        <p:nvSpPr>
          <p:cNvPr id="6" name="Google Shape;6;p10"/>
          <p:cNvSpPr/>
          <p:nvPr/>
        </p:nvSpPr>
        <p:spPr>
          <a:xfrm>
            <a:off x="0" y="0"/>
            <a:ext cx="12192000" cy="797521"/>
          </a:xfrm>
          <a:prstGeom prst="rect">
            <a:avLst/>
          </a:prstGeom>
          <a:solidFill>
            <a:schemeClr val="accent1"/>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D1D1D1"/>
              </a:buClr>
              <a:buSzPts val="1800"/>
              <a:buFont typeface="Open Sans"/>
              <a:buNone/>
            </a:pPr>
            <a:endParaRPr sz="1800" b="0" i="0" u="none" strike="noStrike" cap="none">
              <a:solidFill>
                <a:srgbClr val="D1D1D1"/>
              </a:solidFill>
              <a:latin typeface="Open Sans"/>
              <a:ea typeface="Open Sans"/>
              <a:cs typeface="Open Sans"/>
              <a:sym typeface="Open Sans"/>
            </a:endParaRPr>
          </a:p>
        </p:txBody>
      </p:sp>
      <p:sp>
        <p:nvSpPr>
          <p:cNvPr id="7" name="Google Shape;7;p10"/>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marR="0" lvl="0"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1pPr>
            <a:lvl2pPr marR="0" lvl="1"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2pPr>
            <a:lvl3pPr marR="0" lvl="2"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3pPr>
            <a:lvl4pPr marR="0" lvl="3"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4pPr>
            <a:lvl5pPr marR="0" lvl="4"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5pPr>
            <a:lvl6pPr marR="0" lvl="5"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6pPr>
            <a:lvl7pPr marR="0" lvl="6"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7pPr>
            <a:lvl8pPr marR="0" lvl="7"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8pPr>
            <a:lvl9pPr marR="0" lvl="8"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9pPr>
          </a:lstStyle>
          <a:p>
            <a:endParaRPr/>
          </a:p>
        </p:txBody>
      </p:sp>
      <p:sp>
        <p:nvSpPr>
          <p:cNvPr id="8" name="Google Shape;8;p10"/>
          <p:cNvSpPr txBox="1">
            <a:spLocks noGrp="1"/>
          </p:cNvSpPr>
          <p:nvPr>
            <p:ph type="body" idx="1"/>
          </p:nvPr>
        </p:nvSpPr>
        <p:spPr>
          <a:xfrm>
            <a:off x="97971" y="881742"/>
            <a:ext cx="11944351" cy="5870124"/>
          </a:xfrm>
          <a:prstGeom prst="rect">
            <a:avLst/>
          </a:prstGeom>
          <a:noFill/>
          <a:ln>
            <a:noFill/>
          </a:ln>
        </p:spPr>
        <p:txBody>
          <a:bodyPr spcFirstLastPara="1" wrap="square" lIns="45700" tIns="45700" rIns="45700" bIns="45700" anchor="t" anchorCtr="0">
            <a:normAutofit/>
          </a:bodyPr>
          <a:lstStyle>
            <a:lvl1pPr marL="457200" marR="0" lvl="0" indent="-228600" algn="l" rtl="0">
              <a:lnSpc>
                <a:spcPct val="90000"/>
              </a:lnSpc>
              <a:spcBef>
                <a:spcPts val="1000"/>
              </a:spcBef>
              <a:spcAft>
                <a:spcPts val="0"/>
              </a:spcAft>
              <a:buClr>
                <a:srgbClr val="616161"/>
              </a:buClr>
              <a:buSzPts val="1800"/>
              <a:buFont typeface="Calibri"/>
              <a:buNone/>
              <a:defRPr sz="1800" b="0" i="0" u="none" strike="noStrike" cap="none">
                <a:solidFill>
                  <a:srgbClr val="616161"/>
                </a:solidFill>
                <a:latin typeface="Calibri"/>
                <a:ea typeface="Calibri"/>
                <a:cs typeface="Calibri"/>
                <a:sym typeface="Calibri"/>
              </a:defRPr>
            </a:lvl1pPr>
            <a:lvl2pPr marL="914400" marR="0" lvl="1"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2pPr>
            <a:lvl3pPr marL="1371600" marR="0" lvl="2"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3pPr>
            <a:lvl4pPr marL="1828800" marR="0" lvl="3"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4pPr>
            <a:lvl5pPr marL="2286000" marR="0" lvl="4"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5pPr>
            <a:lvl6pPr marL="2743200" marR="0" lvl="5"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6pPr>
            <a:lvl7pPr marL="3200400" marR="0" lvl="6"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7pPr>
            <a:lvl8pPr marL="3657600" marR="0" lvl="7"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8pPr>
            <a:lvl9pPr marL="4114800" marR="0" lvl="8"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9pPr>
          </a:lstStyle>
          <a:p>
            <a:endParaRPr/>
          </a:p>
        </p:txBody>
      </p:sp>
      <p:sp>
        <p:nvSpPr>
          <p:cNvPr id="9" name="Google Shape;9;p10"/>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7"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3" Type="http://schemas.openxmlformats.org/officeDocument/2006/relationships/image" Target="../media/image25.png"/><Relationship Id="rId7" Type="http://schemas.openxmlformats.org/officeDocument/2006/relationships/image" Target="../media/image18.png"/><Relationship Id="rId12"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4.pn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18.png"/><Relationship Id="rId11" Type="http://schemas.openxmlformats.org/officeDocument/2006/relationships/image" Target="../media/image2.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1"/>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93" name="Google Shape;93;p1" descr="Graphic 6"/>
          <p:cNvSpPr/>
          <p:nvPr/>
        </p:nvSpPr>
        <p:spPr>
          <a:xfrm>
            <a:off x="0" y="-12700"/>
            <a:ext cx="12192000" cy="6036945"/>
          </a:xfrm>
          <a:custGeom>
            <a:avLst/>
            <a:gdLst/>
            <a:ahLst/>
            <a:cxnLst/>
            <a:rect l="l" t="t" r="r" b="b"/>
            <a:pathLst>
              <a:path w="24384000" h="12073890" extrusionOk="0">
                <a:moveTo>
                  <a:pt x="0" y="0"/>
                </a:moveTo>
                <a:lnTo>
                  <a:pt x="24384000" y="0"/>
                </a:lnTo>
                <a:lnTo>
                  <a:pt x="24384000" y="12073890"/>
                </a:lnTo>
                <a:lnTo>
                  <a:pt x="0" y="12073890"/>
                </a:lnTo>
                <a:lnTo>
                  <a:pt x="0" y="0"/>
                </a:lnTo>
                <a:close/>
              </a:path>
            </a:pathLst>
          </a:custGeom>
          <a:blipFill rotWithShape="1">
            <a:blip r:embed="rId3">
              <a:alphaModFix/>
            </a:blip>
            <a:stretch>
              <a:fillRect b="-21415"/>
            </a:stretch>
          </a:blipFill>
          <a:ln>
            <a:noFill/>
          </a:ln>
        </p:spPr>
        <p:txBody>
          <a:bodyPr/>
          <a:lstStyle/>
          <a:p>
            <a:endParaRPr lang="el-GR" sz="933"/>
          </a:p>
        </p:txBody>
      </p:sp>
      <p:sp>
        <p:nvSpPr>
          <p:cNvPr id="94" name="Google Shape;94;p1"/>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95" name="Google Shape;95;p1" descr="Picture 9"/>
          <p:cNvSpPr/>
          <p:nvPr/>
        </p:nvSpPr>
        <p:spPr>
          <a:xfrm>
            <a:off x="759994" y="6249859"/>
            <a:ext cx="1954593" cy="417195"/>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4">
              <a:alphaModFix/>
            </a:blip>
            <a:stretch>
              <a:fillRect r="-323" b="-5"/>
            </a:stretch>
          </a:blipFill>
          <a:ln>
            <a:noFill/>
          </a:ln>
        </p:spPr>
        <p:txBody>
          <a:bodyPr/>
          <a:lstStyle/>
          <a:p>
            <a:endParaRPr lang="el-GR" sz="933"/>
          </a:p>
        </p:txBody>
      </p:sp>
      <p:sp>
        <p:nvSpPr>
          <p:cNvPr id="96" name="Google Shape;96;p1"/>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8DC2EE"/>
          </a:solidFill>
          <a:ln>
            <a:noFill/>
          </a:ln>
        </p:spPr>
        <p:txBody>
          <a:bodyPr/>
          <a:lstStyle/>
          <a:p>
            <a:endParaRPr lang="el-GR" sz="933"/>
          </a:p>
        </p:txBody>
      </p:sp>
      <p:sp>
        <p:nvSpPr>
          <p:cNvPr id="97" name="Google Shape;97;p1" descr="Graphic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5">
              <a:alphaModFix/>
            </a:blip>
            <a:stretch>
              <a:fillRect b="-60"/>
            </a:stretch>
          </a:blipFill>
          <a:ln>
            <a:noFill/>
          </a:ln>
        </p:spPr>
        <p:txBody>
          <a:bodyPr/>
          <a:lstStyle/>
          <a:p>
            <a:endParaRPr lang="el-GR" sz="933"/>
          </a:p>
        </p:txBody>
      </p:sp>
      <p:sp>
        <p:nvSpPr>
          <p:cNvPr id="98" name="Google Shape;98;p1"/>
          <p:cNvSpPr txBox="1"/>
          <p:nvPr/>
        </p:nvSpPr>
        <p:spPr>
          <a:xfrm>
            <a:off x="2912802" y="6175537"/>
            <a:ext cx="7982621" cy="553998"/>
          </a:xfrm>
          <a:prstGeom prst="rect">
            <a:avLst/>
          </a:prstGeom>
          <a:noFill/>
          <a:ln>
            <a:noFill/>
          </a:ln>
        </p:spPr>
        <p:txBody>
          <a:bodyPr spcFirstLastPara="1" wrap="square" lIns="0" tIns="0" rIns="0" bIns="0" anchor="t" anchorCtr="0">
            <a:spAutoFit/>
          </a:bodyPr>
          <a:lstStyle/>
          <a:p>
            <a:pPr>
              <a:lnSpc>
                <a:spcPct val="120000"/>
              </a:lnSpc>
            </a:pPr>
            <a:r>
              <a:rPr lang="en-US" sz="1000">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sz="933"/>
          </a:p>
        </p:txBody>
      </p:sp>
      <p:sp>
        <p:nvSpPr>
          <p:cNvPr id="99" name="Google Shape;99;p1" descr="Graphic 12"/>
          <p:cNvSpPr/>
          <p:nvPr/>
        </p:nvSpPr>
        <p:spPr>
          <a:xfrm>
            <a:off x="9170826" y="3788807"/>
            <a:ext cx="2764473" cy="2248154"/>
          </a:xfrm>
          <a:custGeom>
            <a:avLst/>
            <a:gdLst/>
            <a:ahLst/>
            <a:cxnLst/>
            <a:rect l="l" t="t" r="r" b="b"/>
            <a:pathLst>
              <a:path w="5528945" h="4496308" extrusionOk="0">
                <a:moveTo>
                  <a:pt x="0" y="0"/>
                </a:moveTo>
                <a:lnTo>
                  <a:pt x="5528945" y="0"/>
                </a:lnTo>
                <a:lnTo>
                  <a:pt x="5528945" y="4496308"/>
                </a:lnTo>
                <a:lnTo>
                  <a:pt x="0" y="4496308"/>
                </a:lnTo>
                <a:lnTo>
                  <a:pt x="0" y="0"/>
                </a:lnTo>
                <a:close/>
              </a:path>
            </a:pathLst>
          </a:custGeom>
          <a:blipFill rotWithShape="1">
            <a:blip r:embed="rId6">
              <a:alphaModFix/>
            </a:blip>
            <a:stretch>
              <a:fillRect b="-9917"/>
            </a:stretch>
          </a:blipFill>
          <a:ln>
            <a:noFill/>
          </a:ln>
        </p:spPr>
        <p:txBody>
          <a:bodyPr/>
          <a:lstStyle/>
          <a:p>
            <a:endParaRPr lang="el-GR" sz="933"/>
          </a:p>
        </p:txBody>
      </p:sp>
      <p:sp>
        <p:nvSpPr>
          <p:cNvPr id="100" name="Google Shape;100;p1"/>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7">
              <a:alphaModFix/>
            </a:blip>
            <a:stretch>
              <a:fillRect l="-481" r="-480"/>
            </a:stretch>
          </a:blipFill>
          <a:ln>
            <a:noFill/>
          </a:ln>
        </p:spPr>
        <p:txBody>
          <a:bodyPr/>
          <a:lstStyle/>
          <a:p>
            <a:endParaRPr lang="el-GR" sz="933"/>
          </a:p>
        </p:txBody>
      </p:sp>
      <p:sp>
        <p:nvSpPr>
          <p:cNvPr id="101" name="Google Shape;101;p1"/>
          <p:cNvSpPr/>
          <p:nvPr/>
        </p:nvSpPr>
        <p:spPr>
          <a:xfrm>
            <a:off x="3598686" y="3632651"/>
            <a:ext cx="1626161" cy="282212"/>
          </a:xfrm>
          <a:custGeom>
            <a:avLst/>
            <a:gdLst/>
            <a:ahLst/>
            <a:cxnLst/>
            <a:rect l="l" t="t" r="r" b="b"/>
            <a:pathLst>
              <a:path w="2439242" h="423318" extrusionOk="0">
                <a:moveTo>
                  <a:pt x="0" y="0"/>
                </a:moveTo>
                <a:lnTo>
                  <a:pt x="2439242" y="0"/>
                </a:lnTo>
                <a:lnTo>
                  <a:pt x="2439242" y="423319"/>
                </a:lnTo>
                <a:lnTo>
                  <a:pt x="0" y="423319"/>
                </a:lnTo>
                <a:lnTo>
                  <a:pt x="0" y="0"/>
                </a:lnTo>
                <a:close/>
              </a:path>
            </a:pathLst>
          </a:custGeom>
          <a:blipFill rotWithShape="1">
            <a:blip r:embed="rId8">
              <a:alphaModFix/>
            </a:blip>
            <a:stretch>
              <a:fillRect r="-57825" b="-177369"/>
            </a:stretch>
          </a:blipFill>
          <a:ln>
            <a:noFill/>
          </a:ln>
        </p:spPr>
        <p:txBody>
          <a:bodyPr/>
          <a:lstStyle/>
          <a:p>
            <a:endParaRPr lang="el-GR" sz="933"/>
          </a:p>
        </p:txBody>
      </p:sp>
      <p:grpSp>
        <p:nvGrpSpPr>
          <p:cNvPr id="102" name="Google Shape;102;p1"/>
          <p:cNvGrpSpPr/>
          <p:nvPr/>
        </p:nvGrpSpPr>
        <p:grpSpPr>
          <a:xfrm>
            <a:off x="204534" y="3180117"/>
            <a:ext cx="11851035" cy="473663"/>
            <a:chOff x="0" y="-9525"/>
            <a:chExt cx="5191447" cy="187130"/>
          </a:xfrm>
        </p:grpSpPr>
        <p:sp>
          <p:nvSpPr>
            <p:cNvPr id="103" name="Google Shape;103;p1"/>
            <p:cNvSpPr/>
            <p:nvPr/>
          </p:nvSpPr>
          <p:spPr>
            <a:xfrm>
              <a:off x="0" y="0"/>
              <a:ext cx="5191447" cy="177605"/>
            </a:xfrm>
            <a:custGeom>
              <a:avLst/>
              <a:gdLst/>
              <a:ahLst/>
              <a:cxnLst/>
              <a:rect l="l" t="t" r="r" b="b"/>
              <a:pathLst>
                <a:path w="5191447" h="177605" extrusionOk="0">
                  <a:moveTo>
                    <a:pt x="0" y="0"/>
                  </a:moveTo>
                  <a:lnTo>
                    <a:pt x="5191447" y="0"/>
                  </a:lnTo>
                  <a:lnTo>
                    <a:pt x="5191447" y="177605"/>
                  </a:lnTo>
                  <a:lnTo>
                    <a:pt x="0" y="177605"/>
                  </a:lnTo>
                  <a:close/>
                </a:path>
              </a:pathLst>
            </a:custGeom>
            <a:solidFill>
              <a:srgbClr val="B7B6BF"/>
            </a:solidFill>
            <a:ln>
              <a:noFill/>
            </a:ln>
          </p:spPr>
          <p:txBody>
            <a:bodyPr/>
            <a:lstStyle/>
            <a:p>
              <a:endParaRPr lang="el-GR" sz="933"/>
            </a:p>
          </p:txBody>
        </p:sp>
        <p:sp>
          <p:nvSpPr>
            <p:cNvPr id="104" name="Google Shape;104;p1"/>
            <p:cNvSpPr txBox="1"/>
            <p:nvPr/>
          </p:nvSpPr>
          <p:spPr>
            <a:xfrm>
              <a:off x="0" y="-9525"/>
              <a:ext cx="5191447" cy="187130"/>
            </a:xfrm>
            <a:prstGeom prst="rect">
              <a:avLst/>
            </a:prstGeom>
            <a:noFill/>
            <a:ln>
              <a:noFill/>
            </a:ln>
          </p:spPr>
          <p:txBody>
            <a:bodyPr spcFirstLastPara="1" wrap="square" lIns="33867" tIns="33867" rIns="33867" bIns="33867" anchor="ctr" anchorCtr="0">
              <a:noAutofit/>
            </a:bodyPr>
            <a:lstStyle/>
            <a:p>
              <a:pPr algn="ctr">
                <a:lnSpc>
                  <a:spcPct val="144000"/>
                </a:lnSpc>
              </a:pPr>
              <a:endParaRPr sz="1200">
                <a:solidFill>
                  <a:schemeClr val="dk1"/>
                </a:solidFill>
                <a:latin typeface="Calibri"/>
                <a:ea typeface="Calibri"/>
                <a:cs typeface="Calibri"/>
                <a:sym typeface="Calibri"/>
              </a:endParaRPr>
            </a:p>
          </p:txBody>
        </p:sp>
      </p:grpSp>
      <p:sp>
        <p:nvSpPr>
          <p:cNvPr id="105" name="Google Shape;105;p1"/>
          <p:cNvSpPr txBox="1"/>
          <p:nvPr/>
        </p:nvSpPr>
        <p:spPr>
          <a:xfrm>
            <a:off x="451297" y="3178820"/>
            <a:ext cx="11484031" cy="2796086"/>
          </a:xfrm>
          <a:prstGeom prst="rect">
            <a:avLst/>
          </a:prstGeom>
          <a:noFill/>
          <a:ln>
            <a:noFill/>
          </a:ln>
        </p:spPr>
        <p:txBody>
          <a:bodyPr spcFirstLastPara="1" wrap="square" lIns="0" tIns="0" rIns="0" bIns="0" anchor="t" anchorCtr="0">
            <a:spAutoFit/>
          </a:bodyPr>
          <a:lstStyle/>
          <a:p>
            <a:pPr>
              <a:lnSpc>
                <a:spcPct val="107985"/>
              </a:lnSpc>
            </a:pPr>
            <a:r>
              <a:rPr lang="el-GR" sz="2933" b="1" dirty="0">
                <a:solidFill>
                  <a:srgbClr val="5BAE53"/>
                </a:solidFill>
                <a:latin typeface="Calibri"/>
                <a:ea typeface="Calibri"/>
                <a:cs typeface="Calibri"/>
                <a:sym typeface="Calibri"/>
              </a:rPr>
              <a:t>Ενεργοί πολίτες μέσω εικονικού τουρισμού με τη βοήθεια του </a:t>
            </a:r>
            <a:r>
              <a:rPr lang="en-US" sz="2933" b="1" dirty="0">
                <a:solidFill>
                  <a:srgbClr val="5BAE53"/>
                </a:solidFill>
                <a:latin typeface="Calibri"/>
                <a:ea typeface="Calibri"/>
                <a:cs typeface="Calibri"/>
                <a:sym typeface="Calibri"/>
              </a:rPr>
              <a:t>Minecraft</a:t>
            </a:r>
            <a:endParaRPr sz="800" dirty="0"/>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p:txBody>
      </p:sp>
      <p:sp>
        <p:nvSpPr>
          <p:cNvPr id="106" name="Google Shape;106;p1"/>
          <p:cNvSpPr txBox="1"/>
          <p:nvPr/>
        </p:nvSpPr>
        <p:spPr>
          <a:xfrm>
            <a:off x="2796643" y="3599548"/>
            <a:ext cx="3230247" cy="316240"/>
          </a:xfrm>
          <a:prstGeom prst="rect">
            <a:avLst/>
          </a:prstGeom>
          <a:noFill/>
          <a:ln>
            <a:noFill/>
          </a:ln>
        </p:spPr>
        <p:txBody>
          <a:bodyPr spcFirstLastPara="1" wrap="square" lIns="0" tIns="0" rIns="0" bIns="0" anchor="t" anchorCtr="0">
            <a:spAutoFit/>
          </a:bodyPr>
          <a:lstStyle/>
          <a:p>
            <a:pPr algn="ctr">
              <a:lnSpc>
                <a:spcPct val="107985"/>
              </a:lnSpc>
            </a:pPr>
            <a:r>
              <a:rPr lang="el-GR" sz="1903" b="1" dirty="0">
                <a:latin typeface="Calibri"/>
                <a:ea typeface="Calibri"/>
                <a:cs typeface="Calibri"/>
                <a:sym typeface="Calibri"/>
              </a:rPr>
              <a:t>Αριθμός έργου</a:t>
            </a:r>
            <a:endParaRPr sz="933"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15"/>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344" name="Google Shape;344;p15" descr="Imagen 43"/>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3">
              <a:alphaModFix/>
            </a:blip>
            <a:stretch>
              <a:fillRect r="-86"/>
            </a:stretch>
          </a:blipFill>
          <a:ln>
            <a:noFill/>
          </a:ln>
        </p:spPr>
        <p:txBody>
          <a:bodyPr/>
          <a:lstStyle/>
          <a:p>
            <a:endParaRPr lang="el-GR" sz="933"/>
          </a:p>
        </p:txBody>
      </p:sp>
      <p:sp>
        <p:nvSpPr>
          <p:cNvPr id="345" name="Google Shape;345;p15"/>
          <p:cNvSpPr/>
          <p:nvPr/>
        </p:nvSpPr>
        <p:spPr>
          <a:xfrm>
            <a:off x="-4763" y="-4763"/>
            <a:ext cx="12201525" cy="6867525"/>
          </a:xfrm>
          <a:custGeom>
            <a:avLst/>
            <a:gdLst/>
            <a:ahLst/>
            <a:cxnLst/>
            <a:rect l="l" t="t" r="r" b="b"/>
            <a:pathLst>
              <a:path w="24403050" h="13735050" extrusionOk="0">
                <a:moveTo>
                  <a:pt x="9525" y="0"/>
                </a:moveTo>
                <a:lnTo>
                  <a:pt x="24393525" y="0"/>
                </a:lnTo>
                <a:cubicBezTo>
                  <a:pt x="24398732" y="0"/>
                  <a:pt x="24403050" y="4318"/>
                  <a:pt x="24403050" y="9525"/>
                </a:cubicBezTo>
                <a:lnTo>
                  <a:pt x="24403050" y="13725525"/>
                </a:lnTo>
                <a:cubicBezTo>
                  <a:pt x="24403050" y="13730732"/>
                  <a:pt x="24398732" y="13735050"/>
                  <a:pt x="24393525" y="13735050"/>
                </a:cubicBezTo>
                <a:lnTo>
                  <a:pt x="9525" y="13735050"/>
                </a:lnTo>
                <a:cubicBezTo>
                  <a:pt x="4318" y="13735050"/>
                  <a:pt x="0" y="13730732"/>
                  <a:pt x="0" y="13725525"/>
                </a:cubicBezTo>
                <a:lnTo>
                  <a:pt x="0" y="9525"/>
                </a:lnTo>
                <a:cubicBezTo>
                  <a:pt x="0" y="4318"/>
                  <a:pt x="4318" y="0"/>
                  <a:pt x="9525" y="0"/>
                </a:cubicBezTo>
                <a:moveTo>
                  <a:pt x="9525" y="19050"/>
                </a:moveTo>
                <a:lnTo>
                  <a:pt x="9525" y="9525"/>
                </a:lnTo>
                <a:lnTo>
                  <a:pt x="19050" y="9525"/>
                </a:lnTo>
                <a:lnTo>
                  <a:pt x="19050" y="13725525"/>
                </a:lnTo>
                <a:lnTo>
                  <a:pt x="9525" y="13725525"/>
                </a:lnTo>
                <a:lnTo>
                  <a:pt x="9525" y="13716000"/>
                </a:lnTo>
                <a:lnTo>
                  <a:pt x="24393525" y="13716000"/>
                </a:lnTo>
                <a:lnTo>
                  <a:pt x="24393525" y="13725525"/>
                </a:lnTo>
                <a:lnTo>
                  <a:pt x="24384000" y="13725525"/>
                </a:lnTo>
                <a:lnTo>
                  <a:pt x="24384000" y="9525"/>
                </a:lnTo>
                <a:lnTo>
                  <a:pt x="24393525" y="9525"/>
                </a:lnTo>
                <a:lnTo>
                  <a:pt x="24393525" y="19050"/>
                </a:lnTo>
                <a:lnTo>
                  <a:pt x="9525" y="19050"/>
                </a:lnTo>
                <a:close/>
              </a:path>
            </a:pathLst>
          </a:custGeom>
          <a:solidFill>
            <a:srgbClr val="70C573"/>
          </a:solidFill>
          <a:ln>
            <a:noFill/>
          </a:ln>
        </p:spPr>
        <p:txBody>
          <a:bodyPr spcFirstLastPara="1" wrap="square" lIns="60950" tIns="60950" rIns="60950" bIns="60950" anchor="ctr" anchorCtr="0">
            <a:noAutofit/>
          </a:bodyPr>
          <a:lstStyle/>
          <a:p>
            <a:endParaRPr sz="933"/>
          </a:p>
        </p:txBody>
      </p:sp>
      <p:sp>
        <p:nvSpPr>
          <p:cNvPr id="346" name="Google Shape;346;p15"/>
          <p:cNvSpPr/>
          <p:nvPr/>
        </p:nvSpPr>
        <p:spPr>
          <a:xfrm>
            <a:off x="2172708" y="2774849"/>
            <a:ext cx="7839457" cy="45720"/>
          </a:xfrm>
          <a:custGeom>
            <a:avLst/>
            <a:gdLst/>
            <a:ahLst/>
            <a:cxnLst/>
            <a:rect l="l" t="t" r="r" b="b"/>
            <a:pathLst>
              <a:path w="15678913" h="91440" extrusionOk="0">
                <a:moveTo>
                  <a:pt x="15678913" y="0"/>
                </a:moveTo>
                <a:lnTo>
                  <a:pt x="0" y="0"/>
                </a:lnTo>
                <a:lnTo>
                  <a:pt x="0" y="91440"/>
                </a:lnTo>
                <a:lnTo>
                  <a:pt x="15678913" y="91440"/>
                </a:lnTo>
                <a:close/>
              </a:path>
            </a:pathLst>
          </a:custGeom>
          <a:solidFill>
            <a:srgbClr val="70C573"/>
          </a:solidFill>
          <a:ln>
            <a:noFill/>
          </a:ln>
        </p:spPr>
        <p:txBody>
          <a:bodyPr/>
          <a:lstStyle/>
          <a:p>
            <a:endParaRPr lang="el-GR" sz="933"/>
          </a:p>
        </p:txBody>
      </p:sp>
      <p:sp>
        <p:nvSpPr>
          <p:cNvPr id="347" name="Google Shape;347;p15" descr="Imagen 30"/>
          <p:cNvSpPr/>
          <p:nvPr/>
        </p:nvSpPr>
        <p:spPr>
          <a:xfrm>
            <a:off x="2313452" y="3804382"/>
            <a:ext cx="1741742" cy="1747202"/>
          </a:xfrm>
          <a:custGeom>
            <a:avLst/>
            <a:gdLst/>
            <a:ahLst/>
            <a:cxnLst/>
            <a:rect l="l" t="t" r="r" b="b"/>
            <a:pathLst>
              <a:path w="3483483" h="3494405" extrusionOk="0">
                <a:moveTo>
                  <a:pt x="0" y="0"/>
                </a:moveTo>
                <a:lnTo>
                  <a:pt x="3483483" y="0"/>
                </a:lnTo>
                <a:lnTo>
                  <a:pt x="3483483" y="3494405"/>
                </a:lnTo>
                <a:lnTo>
                  <a:pt x="0" y="3494405"/>
                </a:lnTo>
                <a:lnTo>
                  <a:pt x="0" y="0"/>
                </a:lnTo>
                <a:close/>
              </a:path>
            </a:pathLst>
          </a:custGeom>
          <a:blipFill rotWithShape="1">
            <a:blip r:embed="rId4">
              <a:alphaModFix/>
            </a:blip>
            <a:stretch>
              <a:fillRect l="-68726" t="-230733" r="-486495" b="-61730"/>
            </a:stretch>
          </a:blipFill>
          <a:ln>
            <a:noFill/>
          </a:ln>
        </p:spPr>
        <p:txBody>
          <a:bodyPr/>
          <a:lstStyle/>
          <a:p>
            <a:endParaRPr lang="el-GR" sz="933"/>
          </a:p>
        </p:txBody>
      </p:sp>
      <p:sp>
        <p:nvSpPr>
          <p:cNvPr id="348" name="Google Shape;348;p15" descr="Imagen 31"/>
          <p:cNvSpPr/>
          <p:nvPr/>
        </p:nvSpPr>
        <p:spPr>
          <a:xfrm>
            <a:off x="5878286" y="3898638"/>
            <a:ext cx="3788220" cy="1985581"/>
          </a:xfrm>
          <a:custGeom>
            <a:avLst/>
            <a:gdLst/>
            <a:ahLst/>
            <a:cxnLst/>
            <a:rect l="l" t="t" r="r" b="b"/>
            <a:pathLst>
              <a:path w="7576439" h="3971163" extrusionOk="0">
                <a:moveTo>
                  <a:pt x="0" y="0"/>
                </a:moveTo>
                <a:lnTo>
                  <a:pt x="7576439" y="0"/>
                </a:lnTo>
                <a:lnTo>
                  <a:pt x="7576439" y="3971163"/>
                </a:lnTo>
                <a:lnTo>
                  <a:pt x="0" y="3971163"/>
                </a:lnTo>
                <a:lnTo>
                  <a:pt x="0" y="0"/>
                </a:lnTo>
                <a:close/>
              </a:path>
            </a:pathLst>
          </a:custGeom>
          <a:blipFill rotWithShape="1">
            <a:blip r:embed="rId4">
              <a:alphaModFix/>
            </a:blip>
            <a:stretch>
              <a:fillRect l="-120457" t="-193345" r="-80829" b="-51994"/>
            </a:stretch>
          </a:blipFill>
          <a:ln>
            <a:noFill/>
          </a:ln>
        </p:spPr>
        <p:txBody>
          <a:bodyPr/>
          <a:lstStyle/>
          <a:p>
            <a:endParaRPr lang="el-GR" sz="933"/>
          </a:p>
        </p:txBody>
      </p:sp>
      <p:sp>
        <p:nvSpPr>
          <p:cNvPr id="349" name="Google Shape;349;p15" descr="Imagen 32"/>
          <p:cNvSpPr/>
          <p:nvPr/>
        </p:nvSpPr>
        <p:spPr>
          <a:xfrm rot="2428976">
            <a:off x="3969979" y="1212104"/>
            <a:ext cx="1010920" cy="1985582"/>
          </a:xfrm>
          <a:custGeom>
            <a:avLst/>
            <a:gdLst/>
            <a:ahLst/>
            <a:cxnLst/>
            <a:rect l="l" t="t" r="r" b="b"/>
            <a:pathLst>
              <a:path w="2021840" h="3971163" extrusionOk="0">
                <a:moveTo>
                  <a:pt x="0" y="0"/>
                </a:moveTo>
                <a:lnTo>
                  <a:pt x="2021840" y="0"/>
                </a:lnTo>
                <a:lnTo>
                  <a:pt x="2021840" y="3971163"/>
                </a:lnTo>
                <a:lnTo>
                  <a:pt x="0" y="3971163"/>
                </a:lnTo>
                <a:lnTo>
                  <a:pt x="0" y="0"/>
                </a:lnTo>
                <a:close/>
              </a:path>
            </a:pathLst>
          </a:custGeom>
          <a:blipFill rotWithShape="1">
            <a:blip r:embed="rId4">
              <a:alphaModFix/>
            </a:blip>
            <a:stretch>
              <a:fillRect l="-726074" t="-193345" r="-302720" b="-51994"/>
            </a:stretch>
          </a:blipFill>
          <a:ln>
            <a:noFill/>
          </a:ln>
        </p:spPr>
        <p:txBody>
          <a:bodyPr/>
          <a:lstStyle/>
          <a:p>
            <a:endParaRPr lang="el-GR" sz="933"/>
          </a:p>
        </p:txBody>
      </p:sp>
      <p:sp>
        <p:nvSpPr>
          <p:cNvPr id="350" name="Google Shape;350;p15" descr="Imagen 33"/>
          <p:cNvSpPr/>
          <p:nvPr/>
        </p:nvSpPr>
        <p:spPr>
          <a:xfrm rot="-9681207">
            <a:off x="1249217" y="3268981"/>
            <a:ext cx="832422" cy="937323"/>
          </a:xfrm>
          <a:custGeom>
            <a:avLst/>
            <a:gdLst/>
            <a:ahLst/>
            <a:cxnLst/>
            <a:rect l="l" t="t" r="r" b="b"/>
            <a:pathLst>
              <a:path w="1664843" h="1874647" extrusionOk="0">
                <a:moveTo>
                  <a:pt x="0" y="0"/>
                </a:moveTo>
                <a:lnTo>
                  <a:pt x="1664843" y="0"/>
                </a:lnTo>
                <a:lnTo>
                  <a:pt x="1664843" y="1874647"/>
                </a:lnTo>
                <a:lnTo>
                  <a:pt x="0" y="1874647"/>
                </a:lnTo>
                <a:lnTo>
                  <a:pt x="0" y="0"/>
                </a:lnTo>
                <a:close/>
              </a:path>
            </a:pathLst>
          </a:custGeom>
          <a:blipFill rotWithShape="1">
            <a:blip r:embed="rId5">
              <a:alphaModFix/>
            </a:blip>
            <a:stretch>
              <a:fillRect l="-2259774" t="-1074415" r="-1063711" b="-654408"/>
            </a:stretch>
          </a:blipFill>
          <a:ln>
            <a:noFill/>
          </a:ln>
        </p:spPr>
        <p:txBody>
          <a:bodyPr/>
          <a:lstStyle/>
          <a:p>
            <a:endParaRPr lang="el-GR" sz="933"/>
          </a:p>
        </p:txBody>
      </p:sp>
      <p:sp>
        <p:nvSpPr>
          <p:cNvPr id="351" name="Google Shape;351;p15" descr="Imagen 34"/>
          <p:cNvSpPr/>
          <p:nvPr/>
        </p:nvSpPr>
        <p:spPr>
          <a:xfrm rot="-9681207">
            <a:off x="7509900" y="2039069"/>
            <a:ext cx="496761" cy="559372"/>
          </a:xfrm>
          <a:custGeom>
            <a:avLst/>
            <a:gdLst/>
            <a:ahLst/>
            <a:cxnLst/>
            <a:rect l="l" t="t" r="r" b="b"/>
            <a:pathLst>
              <a:path w="993521" h="1118743" extrusionOk="0">
                <a:moveTo>
                  <a:pt x="0" y="0"/>
                </a:moveTo>
                <a:lnTo>
                  <a:pt x="993521" y="0"/>
                </a:lnTo>
                <a:lnTo>
                  <a:pt x="993521" y="1118743"/>
                </a:lnTo>
                <a:lnTo>
                  <a:pt x="0" y="1118743"/>
                </a:lnTo>
                <a:lnTo>
                  <a:pt x="0" y="0"/>
                </a:lnTo>
                <a:close/>
              </a:path>
            </a:pathLst>
          </a:custGeom>
          <a:blipFill rotWithShape="1">
            <a:blip r:embed="rId6">
              <a:alphaModFix/>
            </a:blip>
            <a:stretch>
              <a:fillRect l="-2259002" t="-1077154" r="-1063313" b="-656362"/>
            </a:stretch>
          </a:blipFill>
          <a:ln>
            <a:noFill/>
          </a:ln>
        </p:spPr>
        <p:txBody>
          <a:bodyPr/>
          <a:lstStyle/>
          <a:p>
            <a:endParaRPr lang="el-GR" sz="933"/>
          </a:p>
        </p:txBody>
      </p:sp>
      <p:sp>
        <p:nvSpPr>
          <p:cNvPr id="352" name="Google Shape;352;p15" descr="Imagen 35"/>
          <p:cNvSpPr/>
          <p:nvPr/>
        </p:nvSpPr>
        <p:spPr>
          <a:xfrm rot="-9681207">
            <a:off x="10299141" y="3261898"/>
            <a:ext cx="598678" cy="674116"/>
          </a:xfrm>
          <a:custGeom>
            <a:avLst/>
            <a:gdLst/>
            <a:ahLst/>
            <a:cxnLst/>
            <a:rect l="l" t="t" r="r" b="b"/>
            <a:pathLst>
              <a:path w="1197356" h="1348232" extrusionOk="0">
                <a:moveTo>
                  <a:pt x="0" y="0"/>
                </a:moveTo>
                <a:lnTo>
                  <a:pt x="1197356" y="0"/>
                </a:lnTo>
                <a:lnTo>
                  <a:pt x="1197356" y="1348232"/>
                </a:lnTo>
                <a:lnTo>
                  <a:pt x="0" y="1348232"/>
                </a:lnTo>
                <a:lnTo>
                  <a:pt x="0" y="0"/>
                </a:lnTo>
                <a:close/>
              </a:path>
            </a:pathLst>
          </a:custGeom>
          <a:blipFill rotWithShape="1">
            <a:blip r:embed="rId7">
              <a:alphaModFix/>
            </a:blip>
            <a:stretch>
              <a:fillRect l="-2259002" t="-1075792" r="-1063313" b="-655375"/>
            </a:stretch>
          </a:blipFill>
          <a:ln>
            <a:noFill/>
          </a:ln>
        </p:spPr>
        <p:txBody>
          <a:bodyPr/>
          <a:lstStyle/>
          <a:p>
            <a:endParaRPr lang="el-GR" sz="933"/>
          </a:p>
        </p:txBody>
      </p:sp>
      <p:sp>
        <p:nvSpPr>
          <p:cNvPr id="353" name="Google Shape;353;p15" descr="Imagen 36"/>
          <p:cNvSpPr/>
          <p:nvPr/>
        </p:nvSpPr>
        <p:spPr>
          <a:xfrm rot="-9681207">
            <a:off x="1726268" y="4118509"/>
            <a:ext cx="332994" cy="374967"/>
          </a:xfrm>
          <a:custGeom>
            <a:avLst/>
            <a:gdLst/>
            <a:ahLst/>
            <a:cxnLst/>
            <a:rect l="l" t="t" r="r" b="b"/>
            <a:pathLst>
              <a:path w="665988" h="749935" extrusionOk="0">
                <a:moveTo>
                  <a:pt x="0" y="0"/>
                </a:moveTo>
                <a:lnTo>
                  <a:pt x="665988" y="0"/>
                </a:lnTo>
                <a:lnTo>
                  <a:pt x="665988" y="749935"/>
                </a:lnTo>
                <a:lnTo>
                  <a:pt x="0" y="749935"/>
                </a:lnTo>
                <a:lnTo>
                  <a:pt x="0" y="0"/>
                </a:lnTo>
                <a:close/>
              </a:path>
            </a:pathLst>
          </a:custGeom>
          <a:blipFill rotWithShape="1">
            <a:blip r:embed="rId8">
              <a:alphaModFix/>
            </a:blip>
            <a:stretch>
              <a:fillRect l="-2259002" t="-1075989" r="-1063313" b="-655513"/>
            </a:stretch>
          </a:blipFill>
          <a:ln>
            <a:noFill/>
          </a:ln>
        </p:spPr>
        <p:txBody>
          <a:bodyPr/>
          <a:lstStyle/>
          <a:p>
            <a:endParaRPr lang="el-GR" sz="933"/>
          </a:p>
        </p:txBody>
      </p:sp>
      <p:sp>
        <p:nvSpPr>
          <p:cNvPr id="354" name="Google Shape;354;p15" descr="Imagen 37"/>
          <p:cNvSpPr/>
          <p:nvPr/>
        </p:nvSpPr>
        <p:spPr>
          <a:xfrm rot="-9681207">
            <a:off x="10217898" y="2525467"/>
            <a:ext cx="657797" cy="740665"/>
          </a:xfrm>
          <a:custGeom>
            <a:avLst/>
            <a:gdLst/>
            <a:ahLst/>
            <a:cxnLst/>
            <a:rect l="l" t="t" r="r" b="b"/>
            <a:pathLst>
              <a:path w="1315593" h="1481328" extrusionOk="0">
                <a:moveTo>
                  <a:pt x="0" y="0"/>
                </a:moveTo>
                <a:lnTo>
                  <a:pt x="1315593" y="0"/>
                </a:lnTo>
                <a:lnTo>
                  <a:pt x="1315593" y="1481328"/>
                </a:lnTo>
                <a:lnTo>
                  <a:pt x="0" y="1481328"/>
                </a:lnTo>
                <a:lnTo>
                  <a:pt x="0" y="0"/>
                </a:lnTo>
                <a:close/>
              </a:path>
            </a:pathLst>
          </a:custGeom>
          <a:blipFill rotWithShape="1">
            <a:blip r:embed="rId9">
              <a:alphaModFix/>
            </a:blip>
            <a:stretch>
              <a:fillRect l="-2258198" t="-1078755" r="-1062951" b="-657455"/>
            </a:stretch>
          </a:blipFill>
          <a:ln>
            <a:noFill/>
          </a:ln>
        </p:spPr>
        <p:txBody>
          <a:bodyPr/>
          <a:lstStyle/>
          <a:p>
            <a:endParaRPr lang="el-GR" sz="933"/>
          </a:p>
        </p:txBody>
      </p:sp>
      <p:sp>
        <p:nvSpPr>
          <p:cNvPr id="355" name="Google Shape;355;p15" descr="Imagen 38"/>
          <p:cNvSpPr/>
          <p:nvPr/>
        </p:nvSpPr>
        <p:spPr>
          <a:xfrm>
            <a:off x="2068073" y="1117231"/>
            <a:ext cx="2065337" cy="2148141"/>
          </a:xfrm>
          <a:custGeom>
            <a:avLst/>
            <a:gdLst/>
            <a:ahLst/>
            <a:cxnLst/>
            <a:rect l="l" t="t" r="r" b="b"/>
            <a:pathLst>
              <a:path w="4130675" h="4296283" extrusionOk="0">
                <a:moveTo>
                  <a:pt x="0" y="0"/>
                </a:moveTo>
                <a:lnTo>
                  <a:pt x="4130675" y="0"/>
                </a:lnTo>
                <a:lnTo>
                  <a:pt x="4130675" y="4296283"/>
                </a:lnTo>
                <a:lnTo>
                  <a:pt x="0" y="4296283"/>
                </a:lnTo>
                <a:lnTo>
                  <a:pt x="0" y="0"/>
                </a:lnTo>
                <a:close/>
              </a:path>
            </a:pathLst>
          </a:custGeom>
          <a:blipFill rotWithShape="1">
            <a:blip r:embed="rId10">
              <a:alphaModFix/>
            </a:blip>
            <a:stretch>
              <a:fillRect l="-44240" t="-66314" r="-518142" b="-216563"/>
            </a:stretch>
          </a:blipFill>
          <a:ln>
            <a:noFill/>
          </a:ln>
        </p:spPr>
        <p:txBody>
          <a:bodyPr/>
          <a:lstStyle/>
          <a:p>
            <a:endParaRPr lang="el-GR" sz="933"/>
          </a:p>
        </p:txBody>
      </p:sp>
      <p:sp>
        <p:nvSpPr>
          <p:cNvPr id="356" name="Google Shape;356;p15" descr="Imagen 39"/>
          <p:cNvSpPr/>
          <p:nvPr/>
        </p:nvSpPr>
        <p:spPr>
          <a:xfrm>
            <a:off x="8107441" y="1569270"/>
            <a:ext cx="1733423" cy="1124839"/>
          </a:xfrm>
          <a:custGeom>
            <a:avLst/>
            <a:gdLst/>
            <a:ahLst/>
            <a:cxnLst/>
            <a:rect l="l" t="t" r="r" b="b"/>
            <a:pathLst>
              <a:path w="3466846" h="2249678" extrusionOk="0">
                <a:moveTo>
                  <a:pt x="0" y="0"/>
                </a:moveTo>
                <a:lnTo>
                  <a:pt x="3466846" y="0"/>
                </a:lnTo>
                <a:lnTo>
                  <a:pt x="3466846" y="2249678"/>
                </a:lnTo>
                <a:lnTo>
                  <a:pt x="0" y="2249678"/>
                </a:lnTo>
                <a:lnTo>
                  <a:pt x="0" y="0"/>
                </a:lnTo>
                <a:close/>
              </a:path>
            </a:pathLst>
          </a:custGeom>
          <a:blipFill rotWithShape="1">
            <a:blip r:embed="rId11">
              <a:alphaModFix/>
            </a:blip>
            <a:stretch>
              <a:fillRect l="-215254" t="-50376" r="-104067" b="-237912"/>
            </a:stretch>
          </a:blipFill>
          <a:ln>
            <a:noFill/>
          </a:ln>
        </p:spPr>
        <p:txBody>
          <a:bodyPr/>
          <a:lstStyle/>
          <a:p>
            <a:endParaRPr lang="el-GR" sz="933"/>
          </a:p>
        </p:txBody>
      </p:sp>
      <p:sp>
        <p:nvSpPr>
          <p:cNvPr id="357" name="Google Shape;357;p15"/>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12">
              <a:alphaModFix/>
            </a:blip>
            <a:stretch>
              <a:fillRect l="-481" r="-480"/>
            </a:stretch>
          </a:blipFill>
          <a:ln>
            <a:noFill/>
          </a:ln>
        </p:spPr>
        <p:txBody>
          <a:bodyPr/>
          <a:lstStyle/>
          <a:p>
            <a:endParaRPr lang="el-GR" sz="933"/>
          </a:p>
        </p:txBody>
      </p:sp>
      <p:sp>
        <p:nvSpPr>
          <p:cNvPr id="358" name="Google Shape;358;p15"/>
          <p:cNvSpPr/>
          <p:nvPr/>
        </p:nvSpPr>
        <p:spPr>
          <a:xfrm>
            <a:off x="4938592" y="6172200"/>
            <a:ext cx="2314819" cy="494083"/>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3">
              <a:alphaModFix/>
            </a:blip>
            <a:stretch>
              <a:fillRect l="-872" r="-872"/>
            </a:stretch>
          </a:blipFill>
          <a:ln>
            <a:noFill/>
          </a:ln>
        </p:spPr>
        <p:txBody>
          <a:bodyPr/>
          <a:lstStyle/>
          <a:p>
            <a:endParaRPr lang="el-GR" sz="933"/>
          </a:p>
        </p:txBody>
      </p:sp>
      <p:grpSp>
        <p:nvGrpSpPr>
          <p:cNvPr id="359" name="Google Shape;359;p15"/>
          <p:cNvGrpSpPr/>
          <p:nvPr/>
        </p:nvGrpSpPr>
        <p:grpSpPr>
          <a:xfrm>
            <a:off x="3184311" y="2303860"/>
            <a:ext cx="7362492" cy="1125141"/>
            <a:chOff x="0" y="-38100"/>
            <a:chExt cx="2908639" cy="444500"/>
          </a:xfrm>
        </p:grpSpPr>
        <p:sp>
          <p:nvSpPr>
            <p:cNvPr id="360" name="Google Shape;360;p15"/>
            <p:cNvSpPr/>
            <p:nvPr/>
          </p:nvSpPr>
          <p:spPr>
            <a:xfrm>
              <a:off x="0" y="0"/>
              <a:ext cx="2908639" cy="406400"/>
            </a:xfrm>
            <a:custGeom>
              <a:avLst/>
              <a:gdLst/>
              <a:ahLst/>
              <a:cxnLst/>
              <a:rect l="l" t="t" r="r" b="b"/>
              <a:pathLst>
                <a:path w="2908639" h="406400" extrusionOk="0">
                  <a:moveTo>
                    <a:pt x="0" y="0"/>
                  </a:moveTo>
                  <a:lnTo>
                    <a:pt x="2908639" y="0"/>
                  </a:lnTo>
                  <a:lnTo>
                    <a:pt x="2908639" y="406400"/>
                  </a:lnTo>
                  <a:lnTo>
                    <a:pt x="0" y="406400"/>
                  </a:lnTo>
                  <a:close/>
                </a:path>
              </a:pathLst>
            </a:custGeom>
            <a:solidFill>
              <a:srgbClr val="BFC2CF"/>
            </a:solidFill>
            <a:ln>
              <a:noFill/>
            </a:ln>
          </p:spPr>
          <p:txBody>
            <a:bodyPr/>
            <a:lstStyle/>
            <a:p>
              <a:endParaRPr lang="el-GR" sz="933"/>
            </a:p>
          </p:txBody>
        </p:sp>
        <p:sp>
          <p:nvSpPr>
            <p:cNvPr id="361" name="Google Shape;361;p15"/>
            <p:cNvSpPr txBox="1"/>
            <p:nvPr/>
          </p:nvSpPr>
          <p:spPr>
            <a:xfrm>
              <a:off x="0" y="-38100"/>
              <a:ext cx="2908639" cy="444500"/>
            </a:xfrm>
            <a:prstGeom prst="rect">
              <a:avLst/>
            </a:prstGeom>
            <a:noFill/>
            <a:ln>
              <a:noFill/>
            </a:ln>
          </p:spPr>
          <p:txBody>
            <a:bodyPr spcFirstLastPara="1" wrap="square" lIns="33867" tIns="33867" rIns="33867" bIns="33867" anchor="ctr" anchorCtr="0">
              <a:noAutofit/>
            </a:bodyPr>
            <a:lstStyle/>
            <a:p>
              <a:pPr algn="ctr">
                <a:lnSpc>
                  <a:spcPct val="147722"/>
                </a:lnSpc>
              </a:pPr>
              <a:endParaRPr sz="1200">
                <a:solidFill>
                  <a:schemeClr val="dk1"/>
                </a:solidFill>
                <a:latin typeface="Calibri"/>
                <a:ea typeface="Calibri"/>
                <a:cs typeface="Calibri"/>
                <a:sym typeface="Calibri"/>
              </a:endParaRPr>
            </a:p>
          </p:txBody>
        </p:sp>
      </p:grpSp>
      <p:sp>
        <p:nvSpPr>
          <p:cNvPr id="362" name="Google Shape;362;p15"/>
          <p:cNvSpPr txBox="1"/>
          <p:nvPr/>
        </p:nvSpPr>
        <p:spPr>
          <a:xfrm>
            <a:off x="4765080" y="3088894"/>
            <a:ext cx="2661841" cy="853119"/>
          </a:xfrm>
          <a:prstGeom prst="rect">
            <a:avLst/>
          </a:prstGeom>
          <a:noFill/>
          <a:ln>
            <a:noFill/>
          </a:ln>
        </p:spPr>
        <p:txBody>
          <a:bodyPr spcFirstLastPara="1" wrap="square" lIns="0" tIns="0" rIns="0" bIns="0" anchor="t" anchorCtr="0">
            <a:spAutoFit/>
          </a:bodyPr>
          <a:lstStyle/>
          <a:p>
            <a:pPr algn="ctr">
              <a:lnSpc>
                <a:spcPct val="108001"/>
              </a:lnSpc>
            </a:pPr>
            <a:r>
              <a:rPr lang="el-GR" sz="5133" b="1" dirty="0">
                <a:solidFill>
                  <a:srgbClr val="70C573"/>
                </a:solidFill>
                <a:latin typeface="Calibri"/>
                <a:ea typeface="Calibri"/>
                <a:cs typeface="Calibri"/>
                <a:sym typeface="Calibri"/>
              </a:rPr>
              <a:t>Εταίροι</a:t>
            </a:r>
            <a:endParaRPr sz="933" dirty="0"/>
          </a:p>
        </p:txBody>
      </p:sp>
      <p:pic>
        <p:nvPicPr>
          <p:cNvPr id="3" name="Picture 2" descr="Blue text on a white background&#10;&#10;AI-generated content may be incorrect.">
            <a:extLst>
              <a:ext uri="{FF2B5EF4-FFF2-40B4-BE49-F238E27FC236}">
                <a16:creationId xmlns:a16="http://schemas.microsoft.com/office/drawing/2014/main" id="{E38810CA-4E01-A7F0-DE90-162159C9DD8A}"/>
              </a:ext>
            </a:extLst>
          </p:cNvPr>
          <p:cNvPicPr>
            <a:picLocks noChangeAspect="1"/>
          </p:cNvPicPr>
          <p:nvPr/>
        </p:nvPicPr>
        <p:blipFill>
          <a:blip r:embed="rId14"/>
          <a:stretch>
            <a:fillRect/>
          </a:stretch>
        </p:blipFill>
        <p:spPr>
          <a:xfrm>
            <a:off x="4938592" y="6172200"/>
            <a:ext cx="2404065" cy="494083"/>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2"/>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116" name="Google Shape;116;p2" descr="Gráfico 6"/>
          <p:cNvSpPr/>
          <p:nvPr/>
        </p:nvSpPr>
        <p:spPr>
          <a:xfrm>
            <a:off x="0" y="-12700"/>
            <a:ext cx="12192000" cy="6036945"/>
          </a:xfrm>
          <a:custGeom>
            <a:avLst/>
            <a:gdLst/>
            <a:ahLst/>
            <a:cxnLst/>
            <a:rect l="l" t="t" r="r" b="b"/>
            <a:pathLst>
              <a:path w="24384000" h="12073890" extrusionOk="0">
                <a:moveTo>
                  <a:pt x="0" y="0"/>
                </a:moveTo>
                <a:lnTo>
                  <a:pt x="24384000" y="0"/>
                </a:lnTo>
                <a:lnTo>
                  <a:pt x="24384000" y="12073890"/>
                </a:lnTo>
                <a:lnTo>
                  <a:pt x="0" y="12073890"/>
                </a:lnTo>
                <a:lnTo>
                  <a:pt x="0" y="0"/>
                </a:lnTo>
                <a:close/>
              </a:path>
            </a:pathLst>
          </a:custGeom>
          <a:blipFill rotWithShape="1">
            <a:blip r:embed="rId3">
              <a:alphaModFix/>
            </a:blip>
            <a:stretch>
              <a:fillRect b="-21415"/>
            </a:stretch>
          </a:blipFill>
          <a:ln>
            <a:noFill/>
          </a:ln>
        </p:spPr>
        <p:txBody>
          <a:bodyPr/>
          <a:lstStyle/>
          <a:p>
            <a:endParaRPr lang="el-GR" sz="933"/>
          </a:p>
        </p:txBody>
      </p:sp>
      <p:sp>
        <p:nvSpPr>
          <p:cNvPr id="117" name="Google Shape;117;p2"/>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119" name="Google Shape;119;p2"/>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8DC2EE"/>
          </a:solidFill>
          <a:ln>
            <a:noFill/>
          </a:ln>
        </p:spPr>
        <p:txBody>
          <a:bodyPr/>
          <a:lstStyle/>
          <a:p>
            <a:endParaRPr lang="el-GR" sz="933"/>
          </a:p>
        </p:txBody>
      </p:sp>
      <p:sp>
        <p:nvSpPr>
          <p:cNvPr id="120" name="Google Shape;120;p2" descr="Gráfico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4">
              <a:alphaModFix/>
            </a:blip>
            <a:stretch>
              <a:fillRect b="-60"/>
            </a:stretch>
          </a:blipFill>
          <a:ln>
            <a:noFill/>
          </a:ln>
        </p:spPr>
        <p:txBody>
          <a:bodyPr/>
          <a:lstStyle/>
          <a:p>
            <a:endParaRPr lang="el-GR" sz="933"/>
          </a:p>
        </p:txBody>
      </p:sp>
      <p:sp>
        <p:nvSpPr>
          <p:cNvPr id="121" name="Google Shape;121;p2" descr="Gráfico 12"/>
          <p:cNvSpPr/>
          <p:nvPr/>
        </p:nvSpPr>
        <p:spPr>
          <a:xfrm>
            <a:off x="9170826" y="3788807"/>
            <a:ext cx="2764473" cy="2248154"/>
          </a:xfrm>
          <a:custGeom>
            <a:avLst/>
            <a:gdLst/>
            <a:ahLst/>
            <a:cxnLst/>
            <a:rect l="l" t="t" r="r" b="b"/>
            <a:pathLst>
              <a:path w="5528945" h="4496308" extrusionOk="0">
                <a:moveTo>
                  <a:pt x="0" y="0"/>
                </a:moveTo>
                <a:lnTo>
                  <a:pt x="5528945" y="0"/>
                </a:lnTo>
                <a:lnTo>
                  <a:pt x="5528945" y="4496308"/>
                </a:lnTo>
                <a:lnTo>
                  <a:pt x="0" y="4496308"/>
                </a:lnTo>
                <a:lnTo>
                  <a:pt x="0" y="0"/>
                </a:lnTo>
                <a:close/>
              </a:path>
            </a:pathLst>
          </a:custGeom>
          <a:blipFill rotWithShape="1">
            <a:blip r:embed="rId5">
              <a:alphaModFix/>
            </a:blip>
            <a:stretch>
              <a:fillRect b="-9917"/>
            </a:stretch>
          </a:blipFill>
          <a:ln>
            <a:noFill/>
          </a:ln>
        </p:spPr>
        <p:txBody>
          <a:bodyPr/>
          <a:lstStyle/>
          <a:p>
            <a:endParaRPr lang="el-GR" sz="933"/>
          </a:p>
        </p:txBody>
      </p:sp>
      <p:grpSp>
        <p:nvGrpSpPr>
          <p:cNvPr id="122" name="Google Shape;122;p2"/>
          <p:cNvGrpSpPr/>
          <p:nvPr/>
        </p:nvGrpSpPr>
        <p:grpSpPr>
          <a:xfrm>
            <a:off x="374726" y="2165218"/>
            <a:ext cx="6914701" cy="1353150"/>
            <a:chOff x="0" y="-38100"/>
            <a:chExt cx="13829401" cy="2706300"/>
          </a:xfrm>
        </p:grpSpPr>
        <p:sp>
          <p:nvSpPr>
            <p:cNvPr id="123" name="Google Shape;123;p2"/>
            <p:cNvSpPr/>
            <p:nvPr/>
          </p:nvSpPr>
          <p:spPr>
            <a:xfrm>
              <a:off x="0" y="0"/>
              <a:ext cx="13829401" cy="2668200"/>
            </a:xfrm>
            <a:custGeom>
              <a:avLst/>
              <a:gdLst/>
              <a:ahLst/>
              <a:cxnLst/>
              <a:rect l="l" t="t" r="r" b="b"/>
              <a:pathLst>
                <a:path w="13829401" h="2668200" extrusionOk="0">
                  <a:moveTo>
                    <a:pt x="0" y="0"/>
                  </a:moveTo>
                  <a:lnTo>
                    <a:pt x="13829401" y="0"/>
                  </a:lnTo>
                  <a:lnTo>
                    <a:pt x="13829401" y="2668200"/>
                  </a:lnTo>
                  <a:lnTo>
                    <a:pt x="0" y="2668200"/>
                  </a:lnTo>
                  <a:close/>
                </a:path>
              </a:pathLst>
            </a:custGeom>
            <a:solidFill>
              <a:srgbClr val="000000">
                <a:alpha val="0"/>
              </a:srgbClr>
            </a:solidFill>
            <a:ln>
              <a:noFill/>
            </a:ln>
          </p:spPr>
          <p:txBody>
            <a:bodyPr/>
            <a:lstStyle/>
            <a:p>
              <a:endParaRPr lang="el-GR" sz="933"/>
            </a:p>
          </p:txBody>
        </p:sp>
        <p:sp>
          <p:nvSpPr>
            <p:cNvPr id="124" name="Google Shape;124;p2"/>
            <p:cNvSpPr txBox="1"/>
            <p:nvPr/>
          </p:nvSpPr>
          <p:spPr>
            <a:xfrm>
              <a:off x="0" y="-38100"/>
              <a:ext cx="13829400" cy="2706300"/>
            </a:xfrm>
            <a:prstGeom prst="rect">
              <a:avLst/>
            </a:prstGeom>
            <a:noFill/>
            <a:ln>
              <a:noFill/>
            </a:ln>
          </p:spPr>
          <p:txBody>
            <a:bodyPr spcFirstLastPara="1" wrap="square" lIns="0" tIns="0" rIns="0" bIns="0" anchor="ctr" anchorCtr="0">
              <a:noAutofit/>
            </a:bodyPr>
            <a:lstStyle/>
            <a:p>
              <a:pPr>
                <a:lnSpc>
                  <a:spcPct val="129000"/>
                </a:lnSpc>
              </a:pPr>
              <a:r>
                <a:rPr lang="el-GR" sz="3600" dirty="0">
                  <a:solidFill>
                    <a:srgbClr val="70C573"/>
                  </a:solidFill>
                  <a:latin typeface="Press Start 2P"/>
                  <a:cs typeface="Press Start 2P"/>
                  <a:sym typeface="Press Start 2P"/>
                </a:rPr>
                <a:t>Καινοτομική προσέγγιση στον τοπικό τουρισμό</a:t>
              </a:r>
              <a:endParaRPr lang="el-GR" sz="1050" dirty="0"/>
            </a:p>
          </p:txBody>
        </p:sp>
      </p:grpSp>
      <p:grpSp>
        <p:nvGrpSpPr>
          <p:cNvPr id="125" name="Google Shape;125;p2"/>
          <p:cNvGrpSpPr/>
          <p:nvPr/>
        </p:nvGrpSpPr>
        <p:grpSpPr>
          <a:xfrm>
            <a:off x="396368" y="3651962"/>
            <a:ext cx="9268332" cy="1311882"/>
            <a:chOff x="0" y="-38100"/>
            <a:chExt cx="18536664" cy="2623764"/>
          </a:xfrm>
        </p:grpSpPr>
        <p:sp>
          <p:nvSpPr>
            <p:cNvPr id="126" name="Google Shape;126;p2"/>
            <p:cNvSpPr/>
            <p:nvPr/>
          </p:nvSpPr>
          <p:spPr>
            <a:xfrm>
              <a:off x="0" y="0"/>
              <a:ext cx="13786114" cy="2585664"/>
            </a:xfrm>
            <a:custGeom>
              <a:avLst/>
              <a:gdLst/>
              <a:ahLst/>
              <a:cxnLst/>
              <a:rect l="l" t="t" r="r" b="b"/>
              <a:pathLst>
                <a:path w="13786114" h="2585664" extrusionOk="0">
                  <a:moveTo>
                    <a:pt x="0" y="0"/>
                  </a:moveTo>
                  <a:lnTo>
                    <a:pt x="13786114" y="0"/>
                  </a:lnTo>
                  <a:lnTo>
                    <a:pt x="13786114" y="2585664"/>
                  </a:lnTo>
                  <a:lnTo>
                    <a:pt x="0" y="2585664"/>
                  </a:lnTo>
                  <a:close/>
                </a:path>
              </a:pathLst>
            </a:custGeom>
            <a:solidFill>
              <a:srgbClr val="000000">
                <a:alpha val="0"/>
              </a:srgbClr>
            </a:solidFill>
            <a:ln>
              <a:noFill/>
            </a:ln>
          </p:spPr>
          <p:txBody>
            <a:bodyPr/>
            <a:lstStyle/>
            <a:p>
              <a:endParaRPr lang="el-GR" sz="933"/>
            </a:p>
          </p:txBody>
        </p:sp>
        <p:sp>
          <p:nvSpPr>
            <p:cNvPr id="127" name="Google Shape;127;p2"/>
            <p:cNvSpPr txBox="1"/>
            <p:nvPr/>
          </p:nvSpPr>
          <p:spPr>
            <a:xfrm>
              <a:off x="0" y="-38100"/>
              <a:ext cx="18536664" cy="2623764"/>
            </a:xfrm>
            <a:prstGeom prst="rect">
              <a:avLst/>
            </a:prstGeom>
            <a:noFill/>
            <a:ln>
              <a:noFill/>
            </a:ln>
          </p:spPr>
          <p:txBody>
            <a:bodyPr spcFirstLastPara="1" wrap="square" lIns="0" tIns="0" rIns="0" bIns="0" anchor="ctr" anchorCtr="0">
              <a:noAutofit/>
            </a:bodyPr>
            <a:lstStyle/>
            <a:p>
              <a:pPr>
                <a:lnSpc>
                  <a:spcPct val="108000"/>
                </a:lnSpc>
              </a:pPr>
              <a:r>
                <a:rPr lang="el-GR" sz="2600" i="1" dirty="0">
                  <a:solidFill>
                    <a:srgbClr val="D1E7F8"/>
                  </a:solidFill>
                  <a:latin typeface="Calibri"/>
                  <a:ea typeface="Calibri"/>
                  <a:cs typeface="Calibri"/>
                  <a:sym typeface="Calibri"/>
                </a:rPr>
                <a:t>5.1 Προσεχείς Τάσεις στον Τουρισμό</a:t>
              </a:r>
              <a:endParaRPr sz="933" dirty="0"/>
            </a:p>
          </p:txBody>
        </p:sp>
      </p:grpSp>
      <p:sp>
        <p:nvSpPr>
          <p:cNvPr id="128" name="Google Shape;128;p2"/>
          <p:cNvSpPr txBox="1"/>
          <p:nvPr/>
        </p:nvSpPr>
        <p:spPr>
          <a:xfrm>
            <a:off x="2912802" y="6175537"/>
            <a:ext cx="7982621" cy="574260"/>
          </a:xfrm>
          <a:prstGeom prst="rect">
            <a:avLst/>
          </a:prstGeom>
          <a:noFill/>
          <a:ln>
            <a:noFill/>
          </a:ln>
        </p:spPr>
        <p:txBody>
          <a:bodyPr spcFirstLastPara="1" wrap="square" lIns="0" tIns="0" rIns="0" bIns="0" anchor="t" anchorCtr="0">
            <a:spAutoFit/>
          </a:bodyPr>
          <a:lstStyle/>
          <a:p>
            <a:r>
              <a:rPr lang="el-GR" sz="933" dirty="0"/>
              <a:t>Με τη χρηματοδότηση της Ευρωπαϊκής Ένωσης. Οι απόψεις και οι γνώμες που διατυπώνονται εκφράζουν αποκλειστικά τις απόψεις των συντακτών και δεν αντιπροσωπεύουν κατ' ανάγκη τις απόψεις της Ευρωπαϊκής Ένωσης ή του Ευρωπαϊκού Εκτελεστικού Οργανισμού Εκπαίδευσης και Πολιτισμού (EACEA). Η Ευρωπαϊκή Ένωση και ο EACEA δεν μπορούν να θεωρηθούν υπεύθυνοι για τις εκφραζόμενες απόψεις.    </a:t>
            </a:r>
            <a:r>
              <a:rPr lang="en-US" sz="933" dirty="0"/>
              <a:t>[</a:t>
            </a:r>
            <a:r>
              <a:rPr lang="el-GR" sz="933" dirty="0"/>
              <a:t>Αριθμός έργου</a:t>
            </a:r>
            <a:r>
              <a:rPr lang="en-US" sz="933" dirty="0"/>
              <a:t>: 2023-1-CY02-KA220-YOU-000154272]</a:t>
            </a:r>
            <a:endParaRPr lang="el-GR" sz="933" dirty="0"/>
          </a:p>
        </p:txBody>
      </p:sp>
      <p:pic>
        <p:nvPicPr>
          <p:cNvPr id="2" name="Picture 1" descr="Blue text on a white background&#10;&#10;AI-generated content may be incorrect.">
            <a:extLst>
              <a:ext uri="{FF2B5EF4-FFF2-40B4-BE49-F238E27FC236}">
                <a16:creationId xmlns:a16="http://schemas.microsoft.com/office/drawing/2014/main" id="{27D24719-45D6-6D8F-2FCA-2BD74A16E081}"/>
              </a:ext>
            </a:extLst>
          </p:cNvPr>
          <p:cNvPicPr>
            <a:picLocks noChangeAspect="1"/>
          </p:cNvPicPr>
          <p:nvPr/>
        </p:nvPicPr>
        <p:blipFill>
          <a:blip r:embed="rId6"/>
          <a:stretch>
            <a:fillRect/>
          </a:stretch>
        </p:blipFill>
        <p:spPr>
          <a:xfrm>
            <a:off x="401324" y="6222959"/>
            <a:ext cx="2404065" cy="40440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3"/>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138" name="Google Shape;138;p3" descr="Imagen 1"/>
          <p:cNvSpPr/>
          <p:nvPr/>
        </p:nvSpPr>
        <p:spPr>
          <a:xfrm>
            <a:off x="37627" y="-300584"/>
            <a:ext cx="12192000" cy="6035040"/>
          </a:xfrm>
          <a:custGeom>
            <a:avLst/>
            <a:gdLst/>
            <a:ahLst/>
            <a:cxnLst/>
            <a:rect l="l" t="t" r="r" b="b"/>
            <a:pathLst>
              <a:path w="24384000" h="12070080" extrusionOk="0">
                <a:moveTo>
                  <a:pt x="0" y="0"/>
                </a:moveTo>
                <a:lnTo>
                  <a:pt x="24384000" y="0"/>
                </a:lnTo>
                <a:lnTo>
                  <a:pt x="24384000" y="12070080"/>
                </a:lnTo>
                <a:lnTo>
                  <a:pt x="0" y="12070080"/>
                </a:lnTo>
                <a:lnTo>
                  <a:pt x="0" y="0"/>
                </a:lnTo>
                <a:close/>
              </a:path>
            </a:pathLst>
          </a:custGeom>
          <a:blipFill rotWithShape="1">
            <a:blip r:embed="rId3">
              <a:alphaModFix/>
            </a:blip>
            <a:stretch>
              <a:fillRect/>
            </a:stretch>
          </a:blipFill>
          <a:ln>
            <a:noFill/>
          </a:ln>
        </p:spPr>
        <p:txBody>
          <a:bodyPr/>
          <a:lstStyle/>
          <a:p>
            <a:endParaRPr lang="el-GR" sz="933"/>
          </a:p>
        </p:txBody>
      </p:sp>
      <p:sp>
        <p:nvSpPr>
          <p:cNvPr id="139" name="Google Shape;139;p3"/>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140" name="Google Shape;140;p3"/>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A56793"/>
          </a:solidFill>
          <a:ln>
            <a:noFill/>
          </a:ln>
        </p:spPr>
        <p:txBody>
          <a:bodyPr/>
          <a:lstStyle/>
          <a:p>
            <a:endParaRPr lang="el-GR" sz="933"/>
          </a:p>
        </p:txBody>
      </p:sp>
      <p:sp>
        <p:nvSpPr>
          <p:cNvPr id="141" name="Google Shape;141;p3" descr="Imagen 8"/>
          <p:cNvSpPr/>
          <p:nvPr/>
        </p:nvSpPr>
        <p:spPr>
          <a:xfrm>
            <a:off x="9411124" y="4636374"/>
            <a:ext cx="993521" cy="1399159"/>
          </a:xfrm>
          <a:custGeom>
            <a:avLst/>
            <a:gdLst/>
            <a:ahLst/>
            <a:cxnLst/>
            <a:rect l="l" t="t" r="r" b="b"/>
            <a:pathLst>
              <a:path w="1987042" h="2798318" extrusionOk="0">
                <a:moveTo>
                  <a:pt x="0" y="0"/>
                </a:moveTo>
                <a:lnTo>
                  <a:pt x="1987042" y="0"/>
                </a:lnTo>
                <a:lnTo>
                  <a:pt x="1987042" y="2798318"/>
                </a:lnTo>
                <a:lnTo>
                  <a:pt x="0" y="2798318"/>
                </a:lnTo>
                <a:lnTo>
                  <a:pt x="0" y="0"/>
                </a:lnTo>
                <a:close/>
              </a:path>
            </a:pathLst>
          </a:custGeom>
          <a:blipFill rotWithShape="1">
            <a:blip r:embed="rId4">
              <a:alphaModFix/>
            </a:blip>
            <a:stretch>
              <a:fillRect l="-33565" t="-60278" r="-126776" b="-4678"/>
            </a:stretch>
          </a:blipFill>
          <a:ln>
            <a:noFill/>
          </a:ln>
        </p:spPr>
        <p:txBody>
          <a:bodyPr/>
          <a:lstStyle/>
          <a:p>
            <a:endParaRPr lang="el-GR" sz="933"/>
          </a:p>
        </p:txBody>
      </p:sp>
      <p:sp>
        <p:nvSpPr>
          <p:cNvPr id="142" name="Google Shape;142;p3" descr="Imagen 3"/>
          <p:cNvSpPr/>
          <p:nvPr/>
        </p:nvSpPr>
        <p:spPr>
          <a:xfrm>
            <a:off x="10204515" y="3758932"/>
            <a:ext cx="1384935" cy="2276603"/>
          </a:xfrm>
          <a:custGeom>
            <a:avLst/>
            <a:gdLst/>
            <a:ahLst/>
            <a:cxnLst/>
            <a:rect l="l" t="t" r="r" b="b"/>
            <a:pathLst>
              <a:path w="2769870" h="4553204" extrusionOk="0">
                <a:moveTo>
                  <a:pt x="0" y="0"/>
                </a:moveTo>
                <a:lnTo>
                  <a:pt x="2769870" y="0"/>
                </a:lnTo>
                <a:lnTo>
                  <a:pt x="2769870" y="4553204"/>
                </a:lnTo>
                <a:lnTo>
                  <a:pt x="0" y="4553204"/>
                </a:lnTo>
                <a:lnTo>
                  <a:pt x="0" y="0"/>
                </a:lnTo>
                <a:close/>
              </a:path>
            </a:pathLst>
          </a:custGeom>
          <a:blipFill rotWithShape="1">
            <a:blip r:embed="rId5">
              <a:alphaModFix/>
            </a:blip>
            <a:stretch>
              <a:fillRect l="-140922" r="-59053" b="-63129"/>
            </a:stretch>
          </a:blipFill>
          <a:ln>
            <a:noFill/>
          </a:ln>
        </p:spPr>
        <p:txBody>
          <a:bodyPr/>
          <a:lstStyle/>
          <a:p>
            <a:endParaRPr lang="el-GR" sz="933"/>
          </a:p>
        </p:txBody>
      </p:sp>
      <p:sp>
        <p:nvSpPr>
          <p:cNvPr id="143" name="Google Shape;143;p3" descr="Gráfico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6">
              <a:alphaModFix/>
            </a:blip>
            <a:stretch>
              <a:fillRect b="-60"/>
            </a:stretch>
          </a:blipFill>
          <a:ln>
            <a:noFill/>
          </a:ln>
        </p:spPr>
        <p:txBody>
          <a:bodyPr/>
          <a:lstStyle/>
          <a:p>
            <a:endParaRPr lang="el-GR" sz="933"/>
          </a:p>
        </p:txBody>
      </p:sp>
      <p:sp>
        <p:nvSpPr>
          <p:cNvPr id="145" name="Google Shape;145;p3"/>
          <p:cNvSpPr txBox="1"/>
          <p:nvPr/>
        </p:nvSpPr>
        <p:spPr>
          <a:xfrm>
            <a:off x="2912802" y="6175537"/>
            <a:ext cx="7982621" cy="574260"/>
          </a:xfrm>
          <a:prstGeom prst="rect">
            <a:avLst/>
          </a:prstGeom>
          <a:noFill/>
          <a:ln>
            <a:noFill/>
          </a:ln>
        </p:spPr>
        <p:txBody>
          <a:bodyPr spcFirstLastPara="1" wrap="square" lIns="0" tIns="0" rIns="0" bIns="0" anchor="t" anchorCtr="0">
            <a:spAutoFit/>
          </a:bodyPr>
          <a:lstStyle/>
          <a:p>
            <a:r>
              <a:rPr lang="el-GR" sz="933" dirty="0"/>
              <a:t>Με τη χρηματοδότηση της Ευρωπαϊκής Ένωσης. Οι απόψεις και οι γνώμες που διατυπώνονται εκφράζουν αποκλειστικά τις απόψεις των συντακτών και δεν αντιπροσωπεύουν κατ' ανάγκη τις απόψεις της Ευρωπαϊκής Ένωσης ή του Ευρωπαϊκού Εκτελεστικού Οργανισμού Εκπαίδευσης και Πολιτισμού (EACEA). Η Ευρωπαϊκή Ένωση και ο EACEA δεν μπορούν να θεωρηθούν υπεύθυνοι για τις εκφραζόμενες απόψεις.    </a:t>
            </a:r>
            <a:r>
              <a:rPr lang="en-US" sz="933" dirty="0"/>
              <a:t>[</a:t>
            </a:r>
            <a:r>
              <a:rPr lang="el-GR" sz="933" dirty="0"/>
              <a:t>Αριθμός έργου</a:t>
            </a:r>
            <a:r>
              <a:rPr lang="en-US" sz="933" dirty="0"/>
              <a:t>: 2023-1-CY02-KA220-YOU-000154272]</a:t>
            </a:r>
            <a:endParaRPr lang="el-GR" sz="933" dirty="0"/>
          </a:p>
        </p:txBody>
      </p:sp>
      <p:grpSp>
        <p:nvGrpSpPr>
          <p:cNvPr id="146" name="Google Shape;146;p3"/>
          <p:cNvGrpSpPr/>
          <p:nvPr/>
        </p:nvGrpSpPr>
        <p:grpSpPr>
          <a:xfrm>
            <a:off x="401325" y="2171426"/>
            <a:ext cx="9281700" cy="1360050"/>
            <a:chOff x="0" y="-38100"/>
            <a:chExt cx="18563400" cy="2720100"/>
          </a:xfrm>
        </p:grpSpPr>
        <p:sp>
          <p:nvSpPr>
            <p:cNvPr id="147" name="Google Shape;147;p3"/>
            <p:cNvSpPr/>
            <p:nvPr/>
          </p:nvSpPr>
          <p:spPr>
            <a:xfrm>
              <a:off x="0" y="0"/>
              <a:ext cx="18563400" cy="2682000"/>
            </a:xfrm>
            <a:custGeom>
              <a:avLst/>
              <a:gdLst/>
              <a:ahLst/>
              <a:cxnLst/>
              <a:rect l="l" t="t" r="r" b="b"/>
              <a:pathLst>
                <a:path w="18563400" h="2682000" extrusionOk="0">
                  <a:moveTo>
                    <a:pt x="0" y="0"/>
                  </a:moveTo>
                  <a:lnTo>
                    <a:pt x="18563400" y="0"/>
                  </a:lnTo>
                  <a:lnTo>
                    <a:pt x="18563400" y="2682000"/>
                  </a:lnTo>
                  <a:lnTo>
                    <a:pt x="0" y="2682000"/>
                  </a:lnTo>
                  <a:close/>
                </a:path>
              </a:pathLst>
            </a:custGeom>
            <a:solidFill>
              <a:srgbClr val="000000">
                <a:alpha val="0"/>
              </a:srgbClr>
            </a:solidFill>
            <a:ln>
              <a:noFill/>
            </a:ln>
          </p:spPr>
          <p:txBody>
            <a:bodyPr/>
            <a:lstStyle/>
            <a:p>
              <a:endParaRPr lang="el-GR" sz="933"/>
            </a:p>
          </p:txBody>
        </p:sp>
        <p:sp>
          <p:nvSpPr>
            <p:cNvPr id="148" name="Google Shape;148;p3"/>
            <p:cNvSpPr txBox="1"/>
            <p:nvPr/>
          </p:nvSpPr>
          <p:spPr>
            <a:xfrm>
              <a:off x="0" y="-38100"/>
              <a:ext cx="18563400" cy="2720100"/>
            </a:xfrm>
            <a:prstGeom prst="rect">
              <a:avLst/>
            </a:prstGeom>
            <a:noFill/>
            <a:ln>
              <a:noFill/>
            </a:ln>
          </p:spPr>
          <p:txBody>
            <a:bodyPr spcFirstLastPara="1" wrap="square" lIns="0" tIns="0" rIns="0" bIns="0" anchor="ctr" anchorCtr="0">
              <a:noAutofit/>
            </a:bodyPr>
            <a:lstStyle/>
            <a:p>
              <a:pPr>
                <a:lnSpc>
                  <a:spcPct val="108000"/>
                </a:lnSpc>
              </a:pPr>
              <a:r>
                <a:rPr lang="el-GR" sz="2800" b="1" dirty="0">
                  <a:solidFill>
                    <a:srgbClr val="70C573"/>
                  </a:solidFill>
                  <a:latin typeface="Calibri"/>
                  <a:ea typeface="Calibri"/>
                  <a:cs typeface="Calibri"/>
                  <a:sym typeface="Calibri"/>
                </a:rPr>
                <a:t>Στόχοι</a:t>
              </a:r>
              <a:r>
                <a:rPr lang="en-US" sz="2800" b="1" dirty="0">
                  <a:solidFill>
                    <a:srgbClr val="70C573"/>
                  </a:solidFill>
                  <a:latin typeface="Calibri"/>
                  <a:ea typeface="Calibri"/>
                  <a:cs typeface="Calibri"/>
                  <a:sym typeface="Calibri"/>
                </a:rPr>
                <a:t>:</a:t>
              </a:r>
              <a:endParaRPr sz="933" dirty="0"/>
            </a:p>
          </p:txBody>
        </p:sp>
      </p:grpSp>
      <p:sp>
        <p:nvSpPr>
          <p:cNvPr id="150" name="Google Shape;150;p3"/>
          <p:cNvSpPr/>
          <p:nvPr/>
        </p:nvSpPr>
        <p:spPr>
          <a:xfrm>
            <a:off x="-319285" y="4288569"/>
            <a:ext cx="6893100" cy="1292700"/>
          </a:xfrm>
          <a:custGeom>
            <a:avLst/>
            <a:gdLst/>
            <a:ahLst/>
            <a:cxnLst/>
            <a:rect l="l" t="t" r="r" b="b"/>
            <a:pathLst>
              <a:path w="13786200" h="2585400" extrusionOk="0">
                <a:moveTo>
                  <a:pt x="0" y="0"/>
                </a:moveTo>
                <a:lnTo>
                  <a:pt x="13786200" y="0"/>
                </a:lnTo>
                <a:lnTo>
                  <a:pt x="13786200" y="2585400"/>
                </a:lnTo>
                <a:lnTo>
                  <a:pt x="0" y="2585400"/>
                </a:lnTo>
                <a:close/>
              </a:path>
            </a:pathLst>
          </a:custGeom>
          <a:solidFill>
            <a:srgbClr val="000000">
              <a:alpha val="0"/>
            </a:srgbClr>
          </a:solidFill>
          <a:ln>
            <a:noFill/>
          </a:ln>
        </p:spPr>
        <p:txBody>
          <a:bodyPr/>
          <a:lstStyle/>
          <a:p>
            <a:endParaRPr lang="el-GR" sz="933"/>
          </a:p>
        </p:txBody>
      </p:sp>
      <p:pic>
        <p:nvPicPr>
          <p:cNvPr id="5" name="Picture 4" descr="Blue text on a white background&#10;&#10;AI-generated content may be incorrect.">
            <a:extLst>
              <a:ext uri="{FF2B5EF4-FFF2-40B4-BE49-F238E27FC236}">
                <a16:creationId xmlns:a16="http://schemas.microsoft.com/office/drawing/2014/main" id="{EBC2404E-CC84-B64C-784B-0A5DD92CB4B4}"/>
              </a:ext>
            </a:extLst>
          </p:cNvPr>
          <p:cNvPicPr>
            <a:picLocks noChangeAspect="1"/>
          </p:cNvPicPr>
          <p:nvPr/>
        </p:nvPicPr>
        <p:blipFill>
          <a:blip r:embed="rId7"/>
          <a:stretch>
            <a:fillRect/>
          </a:stretch>
        </p:blipFill>
        <p:spPr>
          <a:xfrm>
            <a:off x="401324" y="6222959"/>
            <a:ext cx="2404065" cy="404403"/>
          </a:xfrm>
          <a:prstGeom prst="rect">
            <a:avLst/>
          </a:prstGeom>
        </p:spPr>
      </p:pic>
      <p:pic>
        <p:nvPicPr>
          <p:cNvPr id="2" name="Picture 1">
            <a:extLst>
              <a:ext uri="{FF2B5EF4-FFF2-40B4-BE49-F238E27FC236}">
                <a16:creationId xmlns:a16="http://schemas.microsoft.com/office/drawing/2014/main" id="{FF51262E-BE63-E8AD-F617-E79D43F447B4}"/>
              </a:ext>
            </a:extLst>
          </p:cNvPr>
          <p:cNvPicPr>
            <a:picLocks noChangeAspect="1"/>
          </p:cNvPicPr>
          <p:nvPr/>
        </p:nvPicPr>
        <p:blipFill>
          <a:blip r:embed="rId8"/>
          <a:stretch>
            <a:fillRect/>
          </a:stretch>
        </p:blipFill>
        <p:spPr>
          <a:xfrm>
            <a:off x="310896" y="3581894"/>
            <a:ext cx="6974428" cy="1432684"/>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3"/>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a:bodyPr>
          <a:lstStyle/>
          <a:p>
            <a:pPr lvl="0">
              <a:buSzPts val="3800"/>
            </a:pPr>
            <a:r>
              <a:rPr lang="el" dirty="0"/>
              <a:t>Μελλοντικές τάσεις στον τουρισμό</a:t>
            </a:r>
            <a:endParaRPr dirty="0"/>
          </a:p>
        </p:txBody>
      </p:sp>
      <p:sp>
        <p:nvSpPr>
          <p:cNvPr id="104" name="Google Shape;104;p3"/>
          <p:cNvSpPr txBox="1">
            <a:spLocks noGrp="1"/>
          </p:cNvSpPr>
          <p:nvPr>
            <p:ph type="body" idx="1"/>
          </p:nvPr>
        </p:nvSpPr>
        <p:spPr>
          <a:xfrm>
            <a:off x="1690431" y="881741"/>
            <a:ext cx="8759427" cy="960707"/>
          </a:xfrm>
          <a:prstGeom prst="rect">
            <a:avLst/>
          </a:prstGeom>
          <a:noFill/>
          <a:ln>
            <a:noFill/>
          </a:ln>
        </p:spPr>
        <p:txBody>
          <a:bodyPr spcFirstLastPara="1" wrap="square" lIns="45700" tIns="45700" rIns="45700" bIns="45700" anchor="t" anchorCtr="0">
            <a:normAutofit fontScale="92500" lnSpcReduction="20000"/>
          </a:bodyPr>
          <a:lstStyle/>
          <a:p>
            <a:pPr marL="0" lvl="0" indent="0" algn="ctr">
              <a:lnSpc>
                <a:spcPct val="107916"/>
              </a:lnSpc>
              <a:spcBef>
                <a:spcPts val="900"/>
              </a:spcBef>
            </a:pPr>
            <a:r>
              <a:rPr lang="el" dirty="0"/>
              <a:t>Καθώς ο τουρισμός εξελίσσεται ραγδαία, η παραμονή στην πρωτοπορία σημαίνει κατανόηση των αναδυόμενων τάσεων που αναδιαμορφώνουν τον τρόπο με τον οποίο ταξιδεύουμε, συνδεόμαστε και εξερευνούμε.</a:t>
            </a:r>
            <a:endParaRPr dirty="0"/>
          </a:p>
        </p:txBody>
      </p:sp>
      <p:pic>
        <p:nvPicPr>
          <p:cNvPr id="1026" name="Picture 2">
            <a:extLst>
              <a:ext uri="{FF2B5EF4-FFF2-40B4-BE49-F238E27FC236}">
                <a16:creationId xmlns:a16="http://schemas.microsoft.com/office/drawing/2014/main" id="{47B18DC5-CB06-3AB6-D412-939B7829BD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9905" y="2186783"/>
            <a:ext cx="7676135" cy="430183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E2611FF4-00F6-8006-014B-BB9D4F628BAF}"/>
              </a:ext>
            </a:extLst>
          </p:cNvPr>
          <p:cNvSpPr txBox="1"/>
          <p:nvPr/>
        </p:nvSpPr>
        <p:spPr>
          <a:xfrm>
            <a:off x="8911988" y="2743200"/>
            <a:ext cx="2593075" cy="2862322"/>
          </a:xfrm>
          <a:prstGeom prst="rect">
            <a:avLst/>
          </a:prstGeom>
          <a:noFill/>
        </p:spPr>
        <p:txBody>
          <a:bodyPr wrap="square" rtlCol="0">
            <a:spAutoFit/>
          </a:bodyPr>
          <a:lstStyle/>
          <a:p>
            <a:r>
              <a:rPr lang="el" sz="1800" dirty="0">
                <a:solidFill>
                  <a:srgbClr val="616161"/>
                </a:solidFill>
                <a:latin typeface="Calibri"/>
                <a:ea typeface="Calibri"/>
                <a:cs typeface="Calibri"/>
                <a:sym typeface="Calibri"/>
              </a:rPr>
              <a:t>Οι αναδυόμενες τάσεις επηρεάζουν κάθε πτυχή του τουρισμού: από τον σχεδιασμό και την πολιτική έως την παροχή εμπειριών και τον αντίκτυπο στην κοινότητα. Η κατανόησή τους είναι το κλειδί για τη δημιουργία βιώσιμων, χωρίς αποκλεισμούς και ανταγωνιστικών τουριστικών οικοσυστημάτων.</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4"/>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a:bodyPr>
          <a:lstStyle/>
          <a:p>
            <a:pPr lvl="0">
              <a:buSzPts val="3800"/>
            </a:pPr>
            <a:r>
              <a:rPr lang="el" dirty="0"/>
              <a:t>Βασικές αλλαγές τάσεων στον τουρισμό</a:t>
            </a:r>
            <a:endParaRPr sz="3800" b="0" i="0" u="none" strike="noStrike" cap="none" dirty="0">
              <a:solidFill>
                <a:srgbClr val="F2F2F2"/>
              </a:solidFill>
              <a:latin typeface="Calibri"/>
              <a:ea typeface="Calibri"/>
              <a:cs typeface="Calibri"/>
              <a:sym typeface="Calibri"/>
            </a:endParaRPr>
          </a:p>
        </p:txBody>
      </p:sp>
      <p:graphicFrame>
        <p:nvGraphicFramePr>
          <p:cNvPr id="2" name="Diagram 1">
            <a:extLst>
              <a:ext uri="{FF2B5EF4-FFF2-40B4-BE49-F238E27FC236}">
                <a16:creationId xmlns:a16="http://schemas.microsoft.com/office/drawing/2014/main" id="{8D73DEB4-CEB8-07B7-D812-004609BE9058}"/>
              </a:ext>
            </a:extLst>
          </p:cNvPr>
          <p:cNvGraphicFramePr/>
          <p:nvPr>
            <p:extLst>
              <p:ext uri="{D42A27DB-BD31-4B8C-83A1-F6EECF244321}">
                <p14:modId xmlns:p14="http://schemas.microsoft.com/office/powerpoint/2010/main" val="2145334519"/>
              </p:ext>
            </p:extLst>
          </p:nvPr>
        </p:nvGraphicFramePr>
        <p:xfrm>
          <a:off x="607326" y="737226"/>
          <a:ext cx="11293522" cy="60391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5"/>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fontScale="90000"/>
          </a:bodyPr>
          <a:lstStyle/>
          <a:p>
            <a:pPr lvl="0">
              <a:buSzPts val="3800"/>
            </a:pPr>
            <a:r>
              <a:rPr lang="el" dirty="0"/>
              <a:t>Πέρα από τη βιωσιμότητα: Η άνοδος του αναγεννητικού τουρισμού</a:t>
            </a:r>
            <a:endParaRPr dirty="0"/>
          </a:p>
        </p:txBody>
      </p:sp>
      <p:graphicFrame>
        <p:nvGraphicFramePr>
          <p:cNvPr id="2" name="Table 1">
            <a:extLst>
              <a:ext uri="{FF2B5EF4-FFF2-40B4-BE49-F238E27FC236}">
                <a16:creationId xmlns:a16="http://schemas.microsoft.com/office/drawing/2014/main" id="{D43AD455-7D5D-ABAD-BB43-B6EEABB461BF}"/>
              </a:ext>
            </a:extLst>
          </p:cNvPr>
          <p:cNvGraphicFramePr>
            <a:graphicFrameLocks noGrp="1"/>
          </p:cNvGraphicFramePr>
          <p:nvPr>
            <p:extLst>
              <p:ext uri="{D42A27DB-BD31-4B8C-83A1-F6EECF244321}">
                <p14:modId xmlns:p14="http://schemas.microsoft.com/office/powerpoint/2010/main" val="2003448096"/>
              </p:ext>
            </p:extLst>
          </p:nvPr>
        </p:nvGraphicFramePr>
        <p:xfrm>
          <a:off x="327546" y="1064525"/>
          <a:ext cx="11218460" cy="5370394"/>
        </p:xfrm>
        <a:graphic>
          <a:graphicData uri="http://schemas.openxmlformats.org/drawingml/2006/table">
            <a:tbl>
              <a:tblPr firstRow="1" firstCol="1" bandRow="1">
                <a:tableStyleId>{5C22544A-7EE6-4342-B048-85BDC9FD1C3A}</a:tableStyleId>
              </a:tblPr>
              <a:tblGrid>
                <a:gridCol w="2804615">
                  <a:extLst>
                    <a:ext uri="{9D8B030D-6E8A-4147-A177-3AD203B41FA5}">
                      <a16:colId xmlns:a16="http://schemas.microsoft.com/office/drawing/2014/main" val="2364289848"/>
                    </a:ext>
                  </a:extLst>
                </a:gridCol>
                <a:gridCol w="2804615">
                  <a:extLst>
                    <a:ext uri="{9D8B030D-6E8A-4147-A177-3AD203B41FA5}">
                      <a16:colId xmlns:a16="http://schemas.microsoft.com/office/drawing/2014/main" val="3811815798"/>
                    </a:ext>
                  </a:extLst>
                </a:gridCol>
                <a:gridCol w="2804615">
                  <a:extLst>
                    <a:ext uri="{9D8B030D-6E8A-4147-A177-3AD203B41FA5}">
                      <a16:colId xmlns:a16="http://schemas.microsoft.com/office/drawing/2014/main" val="1596424243"/>
                    </a:ext>
                  </a:extLst>
                </a:gridCol>
                <a:gridCol w="2804615">
                  <a:extLst>
                    <a:ext uri="{9D8B030D-6E8A-4147-A177-3AD203B41FA5}">
                      <a16:colId xmlns:a16="http://schemas.microsoft.com/office/drawing/2014/main" val="2684765050"/>
                    </a:ext>
                  </a:extLst>
                </a:gridCol>
              </a:tblGrid>
              <a:tr h="764383">
                <a:tc>
                  <a:txBody>
                    <a:bodyPr/>
                    <a:lstStyle/>
                    <a:p>
                      <a:pPr algn="ctr">
                        <a:lnSpc>
                          <a:spcPct val="107000"/>
                        </a:lnSpc>
                        <a:spcBef>
                          <a:spcPts val="1200"/>
                        </a:spcBef>
                        <a:spcAft>
                          <a:spcPts val="1200"/>
                        </a:spcAft>
                        <a:buNone/>
                      </a:pPr>
                      <a:r>
                        <a:rPr lang="el" sz="1100">
                          <a:effectLst/>
                        </a:rPr>
                        <a:t>Διάσταση</a:t>
                      </a:r>
                      <a:endParaRPr lang="en-GB" sz="1100">
                        <a:solidFill>
                          <a:srgbClr val="2C2C2C"/>
                        </a:solidFill>
                        <a:effectLst/>
                        <a:latin typeface="Calibri" panose="020F0502020204030204" pitchFamily="34" charset="0"/>
                        <a:ea typeface="Calibri" panose="020F0502020204030204" pitchFamily="34" charset="0"/>
                      </a:endParaRPr>
                    </a:p>
                  </a:txBody>
                  <a:tcPr marL="68580" marR="68580" marT="0" marB="0" anchor="ctr"/>
                </a:tc>
                <a:tc>
                  <a:txBody>
                    <a:bodyPr/>
                    <a:lstStyle/>
                    <a:p>
                      <a:pPr algn="ctr">
                        <a:lnSpc>
                          <a:spcPct val="107000"/>
                        </a:lnSpc>
                        <a:spcBef>
                          <a:spcPts val="1200"/>
                        </a:spcBef>
                        <a:spcAft>
                          <a:spcPts val="1200"/>
                        </a:spcAft>
                        <a:buNone/>
                      </a:pPr>
                      <a:r>
                        <a:rPr lang="el" sz="1100">
                          <a:effectLst/>
                        </a:rPr>
                        <a:t>Συμβατικός Τουρισμός</a:t>
                      </a:r>
                      <a:endParaRPr lang="en-GB" sz="1100">
                        <a:solidFill>
                          <a:srgbClr val="2C2C2C"/>
                        </a:solidFill>
                        <a:effectLst/>
                        <a:latin typeface="Calibri" panose="020F0502020204030204" pitchFamily="34" charset="0"/>
                        <a:ea typeface="Calibri" panose="020F0502020204030204" pitchFamily="34" charset="0"/>
                      </a:endParaRPr>
                    </a:p>
                  </a:txBody>
                  <a:tcPr marL="68580" marR="68580" marT="0" marB="0" anchor="ctr"/>
                </a:tc>
                <a:tc>
                  <a:txBody>
                    <a:bodyPr/>
                    <a:lstStyle/>
                    <a:p>
                      <a:pPr algn="ctr">
                        <a:lnSpc>
                          <a:spcPct val="107000"/>
                        </a:lnSpc>
                        <a:spcBef>
                          <a:spcPts val="1200"/>
                        </a:spcBef>
                        <a:spcAft>
                          <a:spcPts val="1200"/>
                        </a:spcAft>
                        <a:buNone/>
                      </a:pPr>
                      <a:r>
                        <a:rPr lang="el" sz="1100">
                          <a:effectLst/>
                        </a:rPr>
                        <a:t>Βιώσιμος Τουρισμός</a:t>
                      </a:r>
                      <a:endParaRPr lang="en-GB" sz="1100">
                        <a:solidFill>
                          <a:srgbClr val="2C2C2C"/>
                        </a:solidFill>
                        <a:effectLst/>
                        <a:latin typeface="Calibri" panose="020F0502020204030204" pitchFamily="34" charset="0"/>
                        <a:ea typeface="Calibri" panose="020F0502020204030204" pitchFamily="34" charset="0"/>
                      </a:endParaRPr>
                    </a:p>
                  </a:txBody>
                  <a:tcPr marL="68580" marR="68580" marT="0" marB="0" anchor="ctr"/>
                </a:tc>
                <a:tc>
                  <a:txBody>
                    <a:bodyPr/>
                    <a:lstStyle/>
                    <a:p>
                      <a:pPr algn="ctr">
                        <a:lnSpc>
                          <a:spcPct val="107000"/>
                        </a:lnSpc>
                        <a:spcBef>
                          <a:spcPts val="1200"/>
                        </a:spcBef>
                        <a:spcAft>
                          <a:spcPts val="1200"/>
                        </a:spcAft>
                        <a:buNone/>
                      </a:pPr>
                      <a:r>
                        <a:rPr lang="el" sz="1100">
                          <a:effectLst/>
                        </a:rPr>
                        <a:t>Αναγεννητικός Τουρισμός</a:t>
                      </a:r>
                      <a:endParaRPr lang="en-GB" sz="1100">
                        <a:solidFill>
                          <a:srgbClr val="2C2C2C"/>
                        </a:solidFill>
                        <a:effectLst/>
                        <a:latin typeface="Calibri" panose="020F0502020204030204" pitchFamily="34" charset="0"/>
                        <a:ea typeface="Calibri" panose="020F0502020204030204" pitchFamily="34" charset="0"/>
                      </a:endParaRPr>
                    </a:p>
                  </a:txBody>
                  <a:tcPr marL="68580" marR="68580" marT="0" marB="0" anchor="ctr"/>
                </a:tc>
                <a:extLst>
                  <a:ext uri="{0D108BD9-81ED-4DB2-BD59-A6C34878D82A}">
                    <a16:rowId xmlns:a16="http://schemas.microsoft.com/office/drawing/2014/main" val="1186805120"/>
                  </a:ext>
                </a:extLst>
              </a:tr>
              <a:tr h="764383">
                <a:tc>
                  <a:txBody>
                    <a:bodyPr/>
                    <a:lstStyle/>
                    <a:p>
                      <a:pPr algn="ctr">
                        <a:lnSpc>
                          <a:spcPct val="107000"/>
                        </a:lnSpc>
                        <a:spcBef>
                          <a:spcPts val="1200"/>
                        </a:spcBef>
                        <a:spcAft>
                          <a:spcPts val="1200"/>
                        </a:spcAft>
                        <a:buNone/>
                      </a:pPr>
                      <a:r>
                        <a:rPr lang="el" sz="1100">
                          <a:effectLst/>
                        </a:rPr>
                        <a:t>Βασικοί Στόχοι</a:t>
                      </a:r>
                      <a:endParaRPr lang="en-GB" sz="1100">
                        <a:solidFill>
                          <a:srgbClr val="2C2C2C"/>
                        </a:solidFill>
                        <a:effectLst/>
                        <a:latin typeface="Calibri" panose="020F0502020204030204" pitchFamily="34" charset="0"/>
                        <a:ea typeface="Calibri" panose="020F0502020204030204" pitchFamily="34" charset="0"/>
                      </a:endParaRPr>
                    </a:p>
                  </a:txBody>
                  <a:tcPr marL="68580" marR="68580" marT="0" marB="0" anchor="ctr"/>
                </a:tc>
                <a:tc>
                  <a:txBody>
                    <a:bodyPr/>
                    <a:lstStyle/>
                    <a:p>
                      <a:pPr algn="ctr">
                        <a:lnSpc>
                          <a:spcPct val="107000"/>
                        </a:lnSpc>
                        <a:spcBef>
                          <a:spcPts val="1200"/>
                        </a:spcBef>
                        <a:spcAft>
                          <a:spcPts val="1200"/>
                        </a:spcAft>
                        <a:buNone/>
                      </a:pPr>
                      <a:r>
                        <a:rPr lang="el" sz="1100">
                          <a:effectLst/>
                        </a:rPr>
                        <a:t>Μεγιστοποίηση οικονομικού κέρδους</a:t>
                      </a:r>
                      <a:endParaRPr lang="en-GB" sz="1100">
                        <a:solidFill>
                          <a:srgbClr val="2C2C2C"/>
                        </a:solidFill>
                        <a:effectLst/>
                        <a:latin typeface="Calibri" panose="020F0502020204030204" pitchFamily="34" charset="0"/>
                        <a:ea typeface="Calibri" panose="020F0502020204030204" pitchFamily="34" charset="0"/>
                      </a:endParaRPr>
                    </a:p>
                  </a:txBody>
                  <a:tcPr marL="68580" marR="68580" marT="0" marB="0" anchor="ctr"/>
                </a:tc>
                <a:tc>
                  <a:txBody>
                    <a:bodyPr/>
                    <a:lstStyle/>
                    <a:p>
                      <a:pPr algn="ctr">
                        <a:lnSpc>
                          <a:spcPct val="107000"/>
                        </a:lnSpc>
                        <a:spcBef>
                          <a:spcPts val="1200"/>
                        </a:spcBef>
                        <a:spcAft>
                          <a:spcPts val="1200"/>
                        </a:spcAft>
                        <a:buNone/>
                      </a:pPr>
                      <a:r>
                        <a:rPr lang="el" sz="1100">
                          <a:effectLst/>
                        </a:rPr>
                        <a:t>Ελαχιστοποιήστε τις αρνητικές επιπτώσεις</a:t>
                      </a:r>
                      <a:endParaRPr lang="en-GB" sz="1100">
                        <a:solidFill>
                          <a:srgbClr val="2C2C2C"/>
                        </a:solidFill>
                        <a:effectLst/>
                        <a:latin typeface="Calibri" panose="020F0502020204030204" pitchFamily="34" charset="0"/>
                        <a:ea typeface="Calibri" panose="020F0502020204030204" pitchFamily="34" charset="0"/>
                      </a:endParaRPr>
                    </a:p>
                  </a:txBody>
                  <a:tcPr marL="68580" marR="68580" marT="0" marB="0" anchor="ctr"/>
                </a:tc>
                <a:tc>
                  <a:txBody>
                    <a:bodyPr/>
                    <a:lstStyle/>
                    <a:p>
                      <a:pPr algn="ctr">
                        <a:lnSpc>
                          <a:spcPct val="107000"/>
                        </a:lnSpc>
                        <a:spcBef>
                          <a:spcPts val="1200"/>
                        </a:spcBef>
                        <a:spcAft>
                          <a:spcPts val="1200"/>
                        </a:spcAft>
                        <a:buNone/>
                      </a:pPr>
                      <a:r>
                        <a:rPr lang="el" sz="1100">
                          <a:effectLst/>
                        </a:rPr>
                        <a:t>Επαναφορά και αναγέννηση συστημάτων</a:t>
                      </a:r>
                      <a:endParaRPr lang="en-GB" sz="1100">
                        <a:solidFill>
                          <a:srgbClr val="2C2C2C"/>
                        </a:solidFill>
                        <a:effectLst/>
                        <a:latin typeface="Calibri" panose="020F0502020204030204" pitchFamily="34" charset="0"/>
                        <a:ea typeface="Calibri" panose="020F0502020204030204" pitchFamily="34" charset="0"/>
                      </a:endParaRPr>
                    </a:p>
                  </a:txBody>
                  <a:tcPr marL="68580" marR="68580" marT="0" marB="0" anchor="ctr"/>
                </a:tc>
                <a:extLst>
                  <a:ext uri="{0D108BD9-81ED-4DB2-BD59-A6C34878D82A}">
                    <a16:rowId xmlns:a16="http://schemas.microsoft.com/office/drawing/2014/main" val="1476927035"/>
                  </a:ext>
                </a:extLst>
              </a:tr>
              <a:tr h="764383">
                <a:tc>
                  <a:txBody>
                    <a:bodyPr/>
                    <a:lstStyle/>
                    <a:p>
                      <a:pPr algn="ctr">
                        <a:lnSpc>
                          <a:spcPct val="107000"/>
                        </a:lnSpc>
                        <a:spcBef>
                          <a:spcPts val="1200"/>
                        </a:spcBef>
                        <a:spcAft>
                          <a:spcPts val="1200"/>
                        </a:spcAft>
                        <a:buNone/>
                      </a:pPr>
                      <a:r>
                        <a:rPr lang="el" sz="1100">
                          <a:effectLst/>
                        </a:rPr>
                        <a:t>Συμμετοχή επισκεπτών</a:t>
                      </a:r>
                      <a:endParaRPr lang="en-GB" sz="1100">
                        <a:solidFill>
                          <a:srgbClr val="2C2C2C"/>
                        </a:solidFill>
                        <a:effectLst/>
                        <a:latin typeface="Calibri" panose="020F0502020204030204" pitchFamily="34" charset="0"/>
                        <a:ea typeface="Calibri" panose="020F0502020204030204" pitchFamily="34" charset="0"/>
                      </a:endParaRPr>
                    </a:p>
                  </a:txBody>
                  <a:tcPr marL="68580" marR="68580" marT="0" marB="0" anchor="ctr"/>
                </a:tc>
                <a:tc>
                  <a:txBody>
                    <a:bodyPr/>
                    <a:lstStyle/>
                    <a:p>
                      <a:pPr algn="ctr">
                        <a:lnSpc>
                          <a:spcPct val="107000"/>
                        </a:lnSpc>
                        <a:spcBef>
                          <a:spcPts val="1200"/>
                        </a:spcBef>
                        <a:spcAft>
                          <a:spcPts val="1200"/>
                        </a:spcAft>
                        <a:buNone/>
                      </a:pPr>
                      <a:r>
                        <a:rPr lang="el" sz="1100">
                          <a:effectLst/>
                        </a:rPr>
                        <a:t>Παθητική κατανάλωση</a:t>
                      </a:r>
                      <a:endParaRPr lang="en-GB" sz="1100">
                        <a:solidFill>
                          <a:srgbClr val="2C2C2C"/>
                        </a:solidFill>
                        <a:effectLst/>
                        <a:latin typeface="Calibri" panose="020F0502020204030204" pitchFamily="34" charset="0"/>
                        <a:ea typeface="Calibri" panose="020F0502020204030204" pitchFamily="34" charset="0"/>
                      </a:endParaRPr>
                    </a:p>
                  </a:txBody>
                  <a:tcPr marL="68580" marR="68580" marT="0" marB="0" anchor="ctr"/>
                </a:tc>
                <a:tc>
                  <a:txBody>
                    <a:bodyPr/>
                    <a:lstStyle/>
                    <a:p>
                      <a:pPr algn="ctr">
                        <a:lnSpc>
                          <a:spcPct val="107000"/>
                        </a:lnSpc>
                        <a:spcBef>
                          <a:spcPts val="1200"/>
                        </a:spcBef>
                        <a:spcAft>
                          <a:spcPts val="1200"/>
                        </a:spcAft>
                        <a:buNone/>
                      </a:pPr>
                      <a:r>
                        <a:rPr lang="el" sz="1100">
                          <a:effectLst/>
                        </a:rPr>
                        <a:t>Υπεύθυνη συμμετοχή</a:t>
                      </a:r>
                      <a:endParaRPr lang="en-GB" sz="1100">
                        <a:solidFill>
                          <a:srgbClr val="2C2C2C"/>
                        </a:solidFill>
                        <a:effectLst/>
                        <a:latin typeface="Calibri" panose="020F0502020204030204" pitchFamily="34" charset="0"/>
                        <a:ea typeface="Calibri" panose="020F0502020204030204" pitchFamily="34" charset="0"/>
                      </a:endParaRPr>
                    </a:p>
                  </a:txBody>
                  <a:tcPr marL="68580" marR="68580" marT="0" marB="0" anchor="ctr"/>
                </a:tc>
                <a:tc>
                  <a:txBody>
                    <a:bodyPr/>
                    <a:lstStyle/>
                    <a:p>
                      <a:pPr algn="ctr">
                        <a:lnSpc>
                          <a:spcPct val="107000"/>
                        </a:lnSpc>
                        <a:spcBef>
                          <a:spcPts val="1200"/>
                        </a:spcBef>
                        <a:spcAft>
                          <a:spcPts val="1200"/>
                        </a:spcAft>
                        <a:buNone/>
                      </a:pPr>
                      <a:r>
                        <a:rPr lang="el" sz="1100">
                          <a:effectLst/>
                        </a:rPr>
                        <a:t>Συνδημιουργία και βαθιά εμβάθυνση</a:t>
                      </a:r>
                      <a:endParaRPr lang="en-GB" sz="1100">
                        <a:solidFill>
                          <a:srgbClr val="2C2C2C"/>
                        </a:solidFill>
                        <a:effectLst/>
                        <a:latin typeface="Calibri" panose="020F0502020204030204" pitchFamily="34" charset="0"/>
                        <a:ea typeface="Calibri" panose="020F0502020204030204" pitchFamily="34" charset="0"/>
                      </a:endParaRPr>
                    </a:p>
                  </a:txBody>
                  <a:tcPr marL="68580" marR="68580" marT="0" marB="0" anchor="ctr"/>
                </a:tc>
                <a:extLst>
                  <a:ext uri="{0D108BD9-81ED-4DB2-BD59-A6C34878D82A}">
                    <a16:rowId xmlns:a16="http://schemas.microsoft.com/office/drawing/2014/main" val="1982019389"/>
                  </a:ext>
                </a:extLst>
              </a:tr>
              <a:tr h="1156431">
                <a:tc>
                  <a:txBody>
                    <a:bodyPr/>
                    <a:lstStyle/>
                    <a:p>
                      <a:pPr algn="ctr">
                        <a:lnSpc>
                          <a:spcPct val="107000"/>
                        </a:lnSpc>
                        <a:spcBef>
                          <a:spcPts val="1200"/>
                        </a:spcBef>
                        <a:spcAft>
                          <a:spcPts val="1200"/>
                        </a:spcAft>
                        <a:buNone/>
                      </a:pPr>
                      <a:r>
                        <a:rPr lang="el" sz="1100" dirty="0">
                          <a:effectLst/>
                        </a:rPr>
                        <a:t>Τοπικός αντίκτυπος</a:t>
                      </a:r>
                      <a:endParaRPr lang="en-GB" sz="1100" dirty="0">
                        <a:solidFill>
                          <a:srgbClr val="2C2C2C"/>
                        </a:solidFill>
                        <a:effectLst/>
                        <a:latin typeface="Calibri" panose="020F0502020204030204" pitchFamily="34" charset="0"/>
                        <a:ea typeface="Calibri" panose="020F0502020204030204" pitchFamily="34" charset="0"/>
                      </a:endParaRPr>
                    </a:p>
                  </a:txBody>
                  <a:tcPr marL="68580" marR="68580" marT="0" marB="0" anchor="ctr"/>
                </a:tc>
                <a:tc>
                  <a:txBody>
                    <a:bodyPr/>
                    <a:lstStyle/>
                    <a:p>
                      <a:pPr algn="ctr">
                        <a:lnSpc>
                          <a:spcPct val="107000"/>
                        </a:lnSpc>
                        <a:spcBef>
                          <a:spcPts val="1200"/>
                        </a:spcBef>
                        <a:spcAft>
                          <a:spcPts val="1200"/>
                        </a:spcAft>
                        <a:buNone/>
                      </a:pPr>
                      <a:r>
                        <a:rPr lang="el" sz="1100">
                          <a:effectLst/>
                        </a:rPr>
                        <a:t>Συχνά εκμεταλλευτικό ή ελάχιστο</a:t>
                      </a:r>
                      <a:endParaRPr lang="en-GB" sz="1100">
                        <a:solidFill>
                          <a:srgbClr val="2C2C2C"/>
                        </a:solidFill>
                        <a:effectLst/>
                        <a:latin typeface="Calibri" panose="020F0502020204030204" pitchFamily="34" charset="0"/>
                        <a:ea typeface="Calibri" panose="020F0502020204030204" pitchFamily="34" charset="0"/>
                      </a:endParaRPr>
                    </a:p>
                  </a:txBody>
                  <a:tcPr marL="68580" marR="68580" marT="0" marB="0" anchor="ctr"/>
                </a:tc>
                <a:tc>
                  <a:txBody>
                    <a:bodyPr/>
                    <a:lstStyle/>
                    <a:p>
                      <a:pPr algn="ctr">
                        <a:lnSpc>
                          <a:spcPct val="107000"/>
                        </a:lnSpc>
                        <a:spcBef>
                          <a:spcPts val="1200"/>
                        </a:spcBef>
                        <a:spcAft>
                          <a:spcPts val="1200"/>
                        </a:spcAft>
                        <a:buNone/>
                      </a:pPr>
                      <a:r>
                        <a:rPr lang="el" sz="1100">
                          <a:effectLst/>
                        </a:rPr>
                        <a:t>Υποστήριξη τοπικών επιχειρήσεων και πολιτισμού</a:t>
                      </a:r>
                      <a:endParaRPr lang="en-GB" sz="1100">
                        <a:solidFill>
                          <a:srgbClr val="2C2C2C"/>
                        </a:solidFill>
                        <a:effectLst/>
                        <a:latin typeface="Calibri" panose="020F0502020204030204" pitchFamily="34" charset="0"/>
                        <a:ea typeface="Calibri" panose="020F0502020204030204" pitchFamily="34" charset="0"/>
                      </a:endParaRPr>
                    </a:p>
                  </a:txBody>
                  <a:tcPr marL="68580" marR="68580" marT="0" marB="0" anchor="ctr"/>
                </a:tc>
                <a:tc>
                  <a:txBody>
                    <a:bodyPr/>
                    <a:lstStyle/>
                    <a:p>
                      <a:pPr algn="ctr">
                        <a:lnSpc>
                          <a:spcPct val="107000"/>
                        </a:lnSpc>
                        <a:spcBef>
                          <a:spcPts val="1200"/>
                        </a:spcBef>
                        <a:spcAft>
                          <a:spcPts val="1200"/>
                        </a:spcAft>
                        <a:buNone/>
                      </a:pPr>
                      <a:r>
                        <a:rPr lang="el" sz="1100">
                          <a:effectLst/>
                        </a:rPr>
                        <a:t>Ενδυνάμωση και ανάπτυξη ικανοτήτων</a:t>
                      </a:r>
                      <a:endParaRPr lang="en-GB" sz="1100">
                        <a:solidFill>
                          <a:srgbClr val="2C2C2C"/>
                        </a:solidFill>
                        <a:effectLst/>
                        <a:latin typeface="Calibri" panose="020F0502020204030204" pitchFamily="34" charset="0"/>
                        <a:ea typeface="Calibri" panose="020F0502020204030204" pitchFamily="34" charset="0"/>
                      </a:endParaRPr>
                    </a:p>
                  </a:txBody>
                  <a:tcPr marL="68580" marR="68580" marT="0" marB="0" anchor="ctr"/>
                </a:tc>
                <a:extLst>
                  <a:ext uri="{0D108BD9-81ED-4DB2-BD59-A6C34878D82A}">
                    <a16:rowId xmlns:a16="http://schemas.microsoft.com/office/drawing/2014/main" val="1396230104"/>
                  </a:ext>
                </a:extLst>
              </a:tr>
              <a:tr h="764383">
                <a:tc>
                  <a:txBody>
                    <a:bodyPr/>
                    <a:lstStyle/>
                    <a:p>
                      <a:pPr algn="ctr">
                        <a:lnSpc>
                          <a:spcPct val="107000"/>
                        </a:lnSpc>
                        <a:spcBef>
                          <a:spcPts val="1200"/>
                        </a:spcBef>
                        <a:spcAft>
                          <a:spcPts val="1200"/>
                        </a:spcAft>
                        <a:buNone/>
                      </a:pPr>
                      <a:r>
                        <a:rPr lang="el" sz="1100">
                          <a:effectLst/>
                        </a:rPr>
                        <a:t>Περιβαλλοντική εστίαση</a:t>
                      </a:r>
                      <a:endParaRPr lang="en-GB" sz="1100">
                        <a:solidFill>
                          <a:srgbClr val="2C2C2C"/>
                        </a:solidFill>
                        <a:effectLst/>
                        <a:latin typeface="Calibri" panose="020F0502020204030204" pitchFamily="34" charset="0"/>
                        <a:ea typeface="Calibri" panose="020F0502020204030204" pitchFamily="34" charset="0"/>
                      </a:endParaRPr>
                    </a:p>
                  </a:txBody>
                  <a:tcPr marL="68580" marR="68580" marT="0" marB="0" anchor="ctr"/>
                </a:tc>
                <a:tc>
                  <a:txBody>
                    <a:bodyPr/>
                    <a:lstStyle/>
                    <a:p>
                      <a:pPr algn="ctr">
                        <a:lnSpc>
                          <a:spcPct val="107000"/>
                        </a:lnSpc>
                        <a:spcBef>
                          <a:spcPts val="1200"/>
                        </a:spcBef>
                        <a:spcAft>
                          <a:spcPts val="1200"/>
                        </a:spcAft>
                        <a:buNone/>
                      </a:pPr>
                      <a:r>
                        <a:rPr lang="el" sz="1100">
                          <a:effectLst/>
                        </a:rPr>
                        <a:t>Υψηλή χρήση πόρων, μικρός μετριασμός</a:t>
                      </a:r>
                      <a:endParaRPr lang="en-GB" sz="1100">
                        <a:solidFill>
                          <a:srgbClr val="2C2C2C"/>
                        </a:solidFill>
                        <a:effectLst/>
                        <a:latin typeface="Calibri" panose="020F0502020204030204" pitchFamily="34" charset="0"/>
                        <a:ea typeface="Calibri" panose="020F0502020204030204" pitchFamily="34" charset="0"/>
                      </a:endParaRPr>
                    </a:p>
                  </a:txBody>
                  <a:tcPr marL="68580" marR="68580" marT="0" marB="0" anchor="ctr"/>
                </a:tc>
                <a:tc>
                  <a:txBody>
                    <a:bodyPr/>
                    <a:lstStyle/>
                    <a:p>
                      <a:pPr algn="ctr">
                        <a:lnSpc>
                          <a:spcPct val="107000"/>
                        </a:lnSpc>
                        <a:spcBef>
                          <a:spcPts val="1200"/>
                        </a:spcBef>
                        <a:spcAft>
                          <a:spcPts val="1200"/>
                        </a:spcAft>
                        <a:buNone/>
                      </a:pPr>
                      <a:r>
                        <a:rPr lang="el" sz="1100">
                          <a:effectLst/>
                        </a:rPr>
                        <a:t>Μείωση, επαναχρησιμοποίηση, μετριασμός της βλάβης</a:t>
                      </a:r>
                      <a:endParaRPr lang="en-GB" sz="1100">
                        <a:solidFill>
                          <a:srgbClr val="2C2C2C"/>
                        </a:solidFill>
                        <a:effectLst/>
                        <a:latin typeface="Calibri" panose="020F0502020204030204" pitchFamily="34" charset="0"/>
                        <a:ea typeface="Calibri" panose="020F0502020204030204" pitchFamily="34" charset="0"/>
                      </a:endParaRPr>
                    </a:p>
                  </a:txBody>
                  <a:tcPr marL="68580" marR="68580" marT="0" marB="0" anchor="ctr"/>
                </a:tc>
                <a:tc>
                  <a:txBody>
                    <a:bodyPr/>
                    <a:lstStyle/>
                    <a:p>
                      <a:pPr algn="ctr">
                        <a:lnSpc>
                          <a:spcPct val="107000"/>
                        </a:lnSpc>
                        <a:spcBef>
                          <a:spcPts val="1200"/>
                        </a:spcBef>
                        <a:spcAft>
                          <a:spcPts val="1200"/>
                        </a:spcAft>
                        <a:buNone/>
                      </a:pPr>
                      <a:r>
                        <a:rPr lang="el" sz="1100">
                          <a:effectLst/>
                        </a:rPr>
                        <a:t>Ενεργητική αποκατάσταση και θετικό αντίκτυπο</a:t>
                      </a:r>
                      <a:endParaRPr lang="en-GB" sz="1100">
                        <a:solidFill>
                          <a:srgbClr val="2C2C2C"/>
                        </a:solidFill>
                        <a:effectLst/>
                        <a:latin typeface="Calibri" panose="020F0502020204030204" pitchFamily="34" charset="0"/>
                        <a:ea typeface="Calibri" panose="020F0502020204030204" pitchFamily="34" charset="0"/>
                      </a:endParaRPr>
                    </a:p>
                  </a:txBody>
                  <a:tcPr marL="68580" marR="68580" marT="0" marB="0" anchor="ctr"/>
                </a:tc>
                <a:extLst>
                  <a:ext uri="{0D108BD9-81ED-4DB2-BD59-A6C34878D82A}">
                    <a16:rowId xmlns:a16="http://schemas.microsoft.com/office/drawing/2014/main" val="927439700"/>
                  </a:ext>
                </a:extLst>
              </a:tr>
              <a:tr h="1156431">
                <a:tc>
                  <a:txBody>
                    <a:bodyPr/>
                    <a:lstStyle/>
                    <a:p>
                      <a:pPr algn="ctr">
                        <a:lnSpc>
                          <a:spcPct val="107000"/>
                        </a:lnSpc>
                        <a:spcBef>
                          <a:spcPts val="1200"/>
                        </a:spcBef>
                        <a:spcAft>
                          <a:spcPts val="1200"/>
                        </a:spcAft>
                        <a:buNone/>
                      </a:pPr>
                      <a:r>
                        <a:rPr lang="el" sz="1100">
                          <a:effectLst/>
                        </a:rPr>
                        <a:t>Μακροπρόθεσμο αποτέλεσμα</a:t>
                      </a:r>
                      <a:endParaRPr lang="en-GB" sz="1100">
                        <a:solidFill>
                          <a:srgbClr val="2C2C2C"/>
                        </a:solidFill>
                        <a:effectLst/>
                        <a:latin typeface="Calibri" panose="020F0502020204030204" pitchFamily="34" charset="0"/>
                        <a:ea typeface="Calibri" panose="020F0502020204030204" pitchFamily="34" charset="0"/>
                      </a:endParaRPr>
                    </a:p>
                  </a:txBody>
                  <a:tcPr marL="68580" marR="68580" marT="0" marB="0" anchor="ctr"/>
                </a:tc>
                <a:tc>
                  <a:txBody>
                    <a:bodyPr/>
                    <a:lstStyle/>
                    <a:p>
                      <a:pPr algn="ctr">
                        <a:lnSpc>
                          <a:spcPct val="107000"/>
                        </a:lnSpc>
                        <a:spcBef>
                          <a:spcPts val="1200"/>
                        </a:spcBef>
                        <a:spcAft>
                          <a:spcPts val="1200"/>
                        </a:spcAft>
                        <a:buNone/>
                      </a:pPr>
                      <a:r>
                        <a:rPr lang="el" sz="1100">
                          <a:effectLst/>
                        </a:rPr>
                        <a:t>Περιβαλλοντική υποβάθμιση, πολιτιστική απώλεια</a:t>
                      </a:r>
                      <a:endParaRPr lang="en-GB" sz="1100">
                        <a:solidFill>
                          <a:srgbClr val="2C2C2C"/>
                        </a:solidFill>
                        <a:effectLst/>
                        <a:latin typeface="Calibri" panose="020F0502020204030204" pitchFamily="34" charset="0"/>
                        <a:ea typeface="Calibri" panose="020F0502020204030204" pitchFamily="34" charset="0"/>
                      </a:endParaRPr>
                    </a:p>
                  </a:txBody>
                  <a:tcPr marL="68580" marR="68580" marT="0" marB="0" anchor="ctr"/>
                </a:tc>
                <a:tc>
                  <a:txBody>
                    <a:bodyPr/>
                    <a:lstStyle/>
                    <a:p>
                      <a:pPr algn="ctr">
                        <a:lnSpc>
                          <a:spcPct val="107000"/>
                        </a:lnSpc>
                        <a:spcBef>
                          <a:spcPts val="1200"/>
                        </a:spcBef>
                        <a:spcAft>
                          <a:spcPts val="1200"/>
                        </a:spcAft>
                        <a:buNone/>
                      </a:pPr>
                      <a:r>
                        <a:rPr lang="el" sz="1100">
                          <a:effectLst/>
                        </a:rPr>
                        <a:t>Διατηρήστε τους πόρους για τις μελλοντικές γενιές</a:t>
                      </a:r>
                      <a:endParaRPr lang="en-GB" sz="1100">
                        <a:solidFill>
                          <a:srgbClr val="2C2C2C"/>
                        </a:solidFill>
                        <a:effectLst/>
                        <a:latin typeface="Calibri" panose="020F0502020204030204" pitchFamily="34" charset="0"/>
                        <a:ea typeface="Calibri" panose="020F0502020204030204" pitchFamily="34" charset="0"/>
                      </a:endParaRPr>
                    </a:p>
                  </a:txBody>
                  <a:tcPr marL="68580" marR="68580" marT="0" marB="0" anchor="ctr"/>
                </a:tc>
                <a:tc>
                  <a:txBody>
                    <a:bodyPr/>
                    <a:lstStyle/>
                    <a:p>
                      <a:pPr algn="ctr">
                        <a:lnSpc>
                          <a:spcPct val="107000"/>
                        </a:lnSpc>
                        <a:spcBef>
                          <a:spcPts val="1200"/>
                        </a:spcBef>
                        <a:spcAft>
                          <a:spcPts val="1200"/>
                        </a:spcAft>
                        <a:buNone/>
                      </a:pPr>
                      <a:r>
                        <a:rPr lang="el" sz="1100" dirty="0">
                          <a:effectLst/>
                        </a:rPr>
                        <a:t>Βελτιωμένα οικοσυστήματα και κοινωνική ισότητα</a:t>
                      </a:r>
                      <a:endParaRPr lang="en-GB" sz="1100" dirty="0">
                        <a:solidFill>
                          <a:srgbClr val="2C2C2C"/>
                        </a:solidFill>
                        <a:effectLst/>
                        <a:latin typeface="Calibri" panose="020F0502020204030204" pitchFamily="34" charset="0"/>
                        <a:ea typeface="Calibri" panose="020F0502020204030204" pitchFamily="34" charset="0"/>
                      </a:endParaRPr>
                    </a:p>
                  </a:txBody>
                  <a:tcPr marL="68580" marR="68580" marT="0" marB="0" anchor="ctr"/>
                </a:tc>
                <a:extLst>
                  <a:ext uri="{0D108BD9-81ED-4DB2-BD59-A6C34878D82A}">
                    <a16:rowId xmlns:a16="http://schemas.microsoft.com/office/drawing/2014/main" val="2012561129"/>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6"/>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fontScale="90000"/>
          </a:bodyPr>
          <a:lstStyle/>
          <a:p>
            <a:pPr lvl="0">
              <a:buSzPts val="3800"/>
            </a:pPr>
            <a:r>
              <a:rPr lang="el" dirty="0"/>
              <a:t>Αγκαλιάζοντας την Καινοτομία και την Ένταξη στον Τουρισμό</a:t>
            </a:r>
            <a:endParaRPr dirty="0"/>
          </a:p>
        </p:txBody>
      </p:sp>
      <p:pic>
        <p:nvPicPr>
          <p:cNvPr id="2" name="Picture 1" descr="Output image">
            <a:extLst>
              <a:ext uri="{FF2B5EF4-FFF2-40B4-BE49-F238E27FC236}">
                <a16:creationId xmlns:a16="http://schemas.microsoft.com/office/drawing/2014/main" id="{BC4A82E2-C344-0B3A-C7A9-AD7DA61CBDF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482" t="10804" r="7674" b="5714"/>
          <a:stretch>
            <a:fillRect/>
          </a:stretch>
        </p:blipFill>
        <p:spPr bwMode="auto">
          <a:xfrm>
            <a:off x="383720" y="797523"/>
            <a:ext cx="4669418" cy="2706901"/>
          </a:xfrm>
          <a:prstGeom prst="rect">
            <a:avLst/>
          </a:prstGeom>
          <a:noFill/>
          <a:ln>
            <a:noFill/>
          </a:ln>
          <a:extLst>
            <a:ext uri="{53640926-AAD7-44D8-BBD7-CCE9431645EC}">
              <a14:shadowObscured xmlns:a14="http://schemas.microsoft.com/office/drawing/2010/main"/>
            </a:ext>
          </a:extLst>
        </p:spPr>
      </p:pic>
      <p:sp>
        <p:nvSpPr>
          <p:cNvPr id="3" name="TextBox 2">
            <a:extLst>
              <a:ext uri="{FF2B5EF4-FFF2-40B4-BE49-F238E27FC236}">
                <a16:creationId xmlns:a16="http://schemas.microsoft.com/office/drawing/2014/main" id="{82D79835-5713-382A-9B89-9CB9DC8FACE4}"/>
              </a:ext>
            </a:extLst>
          </p:cNvPr>
          <p:cNvSpPr txBox="1"/>
          <p:nvPr/>
        </p:nvSpPr>
        <p:spPr>
          <a:xfrm>
            <a:off x="6475223" y="1076461"/>
            <a:ext cx="5131558" cy="3016210"/>
          </a:xfrm>
          <a:prstGeom prst="rect">
            <a:avLst/>
          </a:prstGeom>
          <a:noFill/>
        </p:spPr>
        <p:txBody>
          <a:bodyPr wrap="square" rtlCol="0">
            <a:spAutoFit/>
          </a:bodyPr>
          <a:lstStyle/>
          <a:p>
            <a:r>
              <a:rPr lang="el" sz="1600" dirty="0">
                <a:solidFill>
                  <a:srgbClr val="616161"/>
                </a:solidFill>
                <a:latin typeface="Calibri"/>
                <a:ea typeface="Calibri"/>
                <a:cs typeface="Calibri"/>
              </a:rPr>
              <a:t>Ψηφιακά εργαλεία όπως η Τεχνητή Νοημοσύνη, η Εικονική Πραγματικότητα (VR) και οι έξυπνοι αισθητήρες αναδιαμορφώνουν τον τρόπο με τον οποίο οι άνθρωποι εξερευνούν προορισμούς. Από τις εικονικές προεπισκοπήσεις έως την υποστήριξη πελατών που βασίζεται στην Τεχνητή Νοημοσύνη, η τεχνολογία δημιουργεί πιο ομαλές, πιο εξατομικευμένες και συναρπαστικές ταξιδιωτικές εμπειρίες. Το κλειδί είναι να χρησιμοποιηθούν αυτές οι καινοτομίες για να βελτιωθεί και όχι να αντικατασταθεί η ανθρώπινη σύνδεση στον τουρισμό.</a:t>
            </a:r>
          </a:p>
          <a:p>
            <a:endParaRPr lang="en-GB" dirty="0"/>
          </a:p>
        </p:txBody>
      </p:sp>
      <p:pic>
        <p:nvPicPr>
          <p:cNvPr id="4" name="Picture 3">
            <a:extLst>
              <a:ext uri="{FF2B5EF4-FFF2-40B4-BE49-F238E27FC236}">
                <a16:creationId xmlns:a16="http://schemas.microsoft.com/office/drawing/2014/main" id="{FB37CA31-F525-25FF-86A4-E59CDDC1177C}"/>
              </a:ext>
            </a:extLst>
          </p:cNvPr>
          <p:cNvPicPr>
            <a:picLocks noChangeAspect="1"/>
          </p:cNvPicPr>
          <p:nvPr/>
        </p:nvPicPr>
        <p:blipFill>
          <a:blip r:embed="rId4"/>
          <a:stretch>
            <a:fillRect/>
          </a:stretch>
        </p:blipFill>
        <p:spPr>
          <a:xfrm>
            <a:off x="6644185" y="3938092"/>
            <a:ext cx="4573634" cy="2716708"/>
          </a:xfrm>
          <a:prstGeom prst="rect">
            <a:avLst/>
          </a:prstGeom>
        </p:spPr>
      </p:pic>
      <p:cxnSp>
        <p:nvCxnSpPr>
          <p:cNvPr id="7" name="Straight Connector 6">
            <a:extLst>
              <a:ext uri="{FF2B5EF4-FFF2-40B4-BE49-F238E27FC236}">
                <a16:creationId xmlns:a16="http://schemas.microsoft.com/office/drawing/2014/main" id="{976DA34E-F812-1C58-3FA3-2996E3C4D5A6}"/>
              </a:ext>
            </a:extLst>
          </p:cNvPr>
          <p:cNvCxnSpPr/>
          <p:nvPr/>
        </p:nvCxnSpPr>
        <p:spPr>
          <a:xfrm>
            <a:off x="383720" y="3534770"/>
            <a:ext cx="11100871"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74120FC8-1A6B-41BF-F976-278FC394AC87}"/>
              </a:ext>
            </a:extLst>
          </p:cNvPr>
          <p:cNvSpPr txBox="1"/>
          <p:nvPr/>
        </p:nvSpPr>
        <p:spPr>
          <a:xfrm>
            <a:off x="974181" y="4105687"/>
            <a:ext cx="4573634" cy="1754326"/>
          </a:xfrm>
          <a:prstGeom prst="rect">
            <a:avLst/>
          </a:prstGeom>
          <a:noFill/>
        </p:spPr>
        <p:txBody>
          <a:bodyPr wrap="square" rtlCol="0">
            <a:spAutoFit/>
          </a:bodyPr>
          <a:lstStyle/>
          <a:p>
            <a:r>
              <a:rPr lang="el" sz="1800" dirty="0">
                <a:solidFill>
                  <a:srgbClr val="616161"/>
                </a:solidFill>
                <a:latin typeface="Calibri"/>
                <a:ea typeface="Calibri"/>
                <a:cs typeface="Calibri"/>
              </a:rPr>
              <a:t>Ο προσβάσιμος τουρισμός διασφαλίζει ότι όλοι—ανεξάρτητα από ηλικία, ικανότητες ή υπόβαθρο—μπορούν να απολαύσουν τα ταξίδια. Ο συμπεριληπτικός σχεδιασμός σημαίνει προσεγμένες υποδομές, προσαρμοστική τεχνολογία και φιλόξενη επικοινωνία. Είναι ηθικός και ανοίγει τον τουρισμό σε πάνω από ένα δισεκατομμύριο πιθανούς </a:t>
            </a:r>
            <a:r>
              <a:rPr lang="el" sz="1800" dirty="0" err="1">
                <a:solidFill>
                  <a:srgbClr val="616161"/>
                </a:solidFill>
                <a:latin typeface="Calibri"/>
                <a:ea typeface="Calibri"/>
                <a:cs typeface="Calibri"/>
              </a:rPr>
              <a:t>ταξιδιώτες </a:t>
            </a:r>
            <a:r>
              <a:rPr lang="el" sz="1800" dirty="0">
                <a:solidFill>
                  <a:srgbClr val="616161"/>
                </a:solidFill>
                <a:latin typeface="Calibri"/>
                <a:ea typeface="Calibri"/>
                <a:cs typeface="Calibri"/>
              </a:rPr>
              <a:t>παγκοσμίως.</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g2d3f02dfa91_0_21"/>
          <p:cNvSpPr txBox="1">
            <a:spLocks noGrp="1"/>
          </p:cNvSpPr>
          <p:nvPr>
            <p:ph type="title"/>
          </p:nvPr>
        </p:nvSpPr>
        <p:spPr>
          <a:xfrm>
            <a:off x="97968" y="81640"/>
            <a:ext cx="11944500" cy="715800"/>
          </a:xfrm>
          <a:prstGeom prst="rect">
            <a:avLst/>
          </a:prstGeom>
          <a:noFill/>
          <a:ln>
            <a:noFill/>
          </a:ln>
        </p:spPr>
        <p:txBody>
          <a:bodyPr spcFirstLastPara="1" wrap="square" lIns="53975" tIns="53975" rIns="53975" bIns="53975" anchor="ctr" anchorCtr="0">
            <a:normAutofit/>
          </a:bodyPr>
          <a:lstStyle/>
          <a:p>
            <a:pPr lvl="0">
              <a:buSzPts val="3800"/>
            </a:pPr>
            <a:r>
              <a:rPr lang="el" dirty="0"/>
              <a:t>Εργαλειοθήκη Προσαρμογής Τάσεων</a:t>
            </a:r>
            <a:endParaRPr dirty="0"/>
          </a:p>
        </p:txBody>
      </p:sp>
      <p:sp>
        <p:nvSpPr>
          <p:cNvPr id="5" name="Rectangle 1">
            <a:extLst>
              <a:ext uri="{FF2B5EF4-FFF2-40B4-BE49-F238E27FC236}">
                <a16:creationId xmlns:a16="http://schemas.microsoft.com/office/drawing/2014/main" id="{25852D85-7636-2CB2-9946-1318D4FC95DD}"/>
              </a:ext>
            </a:extLst>
          </p:cNvPr>
          <p:cNvSpPr>
            <a:spLocks noGrp="1" noChangeArrowheads="1"/>
          </p:cNvSpPr>
          <p:nvPr>
            <p:ph type="body" idx="1"/>
          </p:nvPr>
        </p:nvSpPr>
        <p:spPr bwMode="auto">
          <a:xfrm>
            <a:off x="766709" y="1565041"/>
            <a:ext cx="3566453" cy="4247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marL="0" marR="0" lvl="0" indent="0" algn="l" defTabSz="914400" rtl="0" eaLnBrk="0" fontAlgn="base" latinLnBrk="0" hangingPunct="0">
              <a:lnSpc>
                <a:spcPct val="250000"/>
              </a:lnSpc>
              <a:spcBef>
                <a:spcPct val="0"/>
              </a:spcBef>
              <a:spcAft>
                <a:spcPct val="0"/>
              </a:spcAft>
              <a:buClrTx/>
              <a:buSzTx/>
              <a:tabLst/>
            </a:pPr>
            <a:r>
              <a:rPr kumimoji="0" lang="el" altLang="en-US" sz="1800" b="0" i="0" u="none" strike="noStrike" cap="none" normalizeH="0" baseline="0" dirty="0">
                <a:ln>
                  <a:noFill/>
                </a:ln>
                <a:solidFill>
                  <a:schemeClr val="tx1"/>
                </a:solidFill>
                <a:effectLst/>
                <a:latin typeface="Arial" panose="020B0604020202020204" pitchFamily="34" charset="0"/>
              </a:rPr>
              <a:t>📊 Χρησιμοποιήστε την κοινωνική ακρόαση</a:t>
            </a:r>
          </a:p>
          <a:p>
            <a:pPr marL="0" marR="0" lvl="0" indent="0" algn="l" defTabSz="914400" rtl="0" eaLnBrk="0" fontAlgn="base" latinLnBrk="0" hangingPunct="0">
              <a:lnSpc>
                <a:spcPct val="250000"/>
              </a:lnSpc>
              <a:spcBef>
                <a:spcPct val="0"/>
              </a:spcBef>
              <a:spcAft>
                <a:spcPct val="0"/>
              </a:spcAft>
              <a:buClrTx/>
              <a:buSzTx/>
              <a:tabLst/>
            </a:pPr>
            <a:r>
              <a:rPr kumimoji="0" lang="el" altLang="en-US" sz="1800" b="0" i="0" u="none" strike="noStrike" cap="none" normalizeH="0" baseline="0" dirty="0">
                <a:ln>
                  <a:noFill/>
                </a:ln>
                <a:solidFill>
                  <a:schemeClr val="tx1"/>
                </a:solidFill>
                <a:effectLst/>
                <a:latin typeface="Arial" panose="020B0604020202020204" pitchFamily="34" charset="0"/>
              </a:rPr>
              <a:t>🧳 Προσαρμόσιμα προϊόντα</a:t>
            </a:r>
          </a:p>
          <a:p>
            <a:pPr marL="0" marR="0" lvl="0" indent="0" algn="l" defTabSz="914400" rtl="0" eaLnBrk="0" fontAlgn="base" latinLnBrk="0" hangingPunct="0">
              <a:lnSpc>
                <a:spcPct val="250000"/>
              </a:lnSpc>
              <a:spcBef>
                <a:spcPct val="0"/>
              </a:spcBef>
              <a:spcAft>
                <a:spcPct val="0"/>
              </a:spcAft>
              <a:buClrTx/>
              <a:buSzTx/>
              <a:tabLst/>
            </a:pPr>
            <a:r>
              <a:rPr kumimoji="0" lang="el" altLang="en-US" sz="1800" b="0" i="0" u="none" strike="noStrike" cap="none" normalizeH="0" baseline="0" dirty="0">
                <a:ln>
                  <a:noFill/>
                </a:ln>
                <a:solidFill>
                  <a:schemeClr val="tx1"/>
                </a:solidFill>
                <a:effectLst/>
                <a:latin typeface="Arial" panose="020B0604020202020204" pitchFamily="34" charset="0"/>
              </a:rPr>
              <a:t>✅ Έλεγχοι προσβασιμότητας</a:t>
            </a:r>
          </a:p>
          <a:p>
            <a:pPr marL="0" marR="0" lvl="0" indent="0" algn="l" defTabSz="914400" rtl="0" eaLnBrk="0" fontAlgn="base" latinLnBrk="0" hangingPunct="0">
              <a:lnSpc>
                <a:spcPct val="250000"/>
              </a:lnSpc>
              <a:spcBef>
                <a:spcPct val="0"/>
              </a:spcBef>
              <a:spcAft>
                <a:spcPct val="0"/>
              </a:spcAft>
              <a:buClrTx/>
              <a:buSzTx/>
              <a:tabLst/>
            </a:pPr>
            <a:r>
              <a:rPr kumimoji="0" lang="el" altLang="en-US" sz="1800" b="0" i="0" u="none" strike="noStrike" cap="none" normalizeH="0" baseline="0" dirty="0">
                <a:ln>
                  <a:noFill/>
                </a:ln>
                <a:solidFill>
                  <a:schemeClr val="tx1"/>
                </a:solidFill>
                <a:effectLst/>
                <a:latin typeface="Arial" panose="020B0604020202020204" pitchFamily="34" charset="0"/>
              </a:rPr>
              <a:t>🌱 Πράσινες πιστοποιήσεις</a:t>
            </a:r>
          </a:p>
          <a:p>
            <a:pPr marL="0" marR="0" lvl="0" indent="0" algn="l" defTabSz="914400" rtl="0" eaLnBrk="0" fontAlgn="base" latinLnBrk="0" hangingPunct="0">
              <a:lnSpc>
                <a:spcPct val="250000"/>
              </a:lnSpc>
              <a:spcBef>
                <a:spcPct val="0"/>
              </a:spcBef>
              <a:spcAft>
                <a:spcPct val="0"/>
              </a:spcAft>
              <a:buClrTx/>
              <a:buSzTx/>
              <a:tabLst/>
            </a:pPr>
            <a:r>
              <a:rPr kumimoji="0" lang="el" altLang="en-US" sz="1800" b="0" i="0" u="none" strike="noStrike" cap="none" normalizeH="0" baseline="0" dirty="0">
                <a:ln>
                  <a:noFill/>
                </a:ln>
                <a:solidFill>
                  <a:schemeClr val="tx1"/>
                </a:solidFill>
                <a:effectLst/>
                <a:latin typeface="Arial" panose="020B0604020202020204" pitchFamily="34" charset="0"/>
              </a:rPr>
              <a:t>🤝 Συνεργαστείτε τοπικά</a:t>
            </a:r>
          </a:p>
          <a:p>
            <a:pPr marL="0" marR="0" lvl="0" indent="0" algn="l" defTabSz="914400" rtl="0" eaLnBrk="0" fontAlgn="base" latinLnBrk="0" hangingPunct="0">
              <a:lnSpc>
                <a:spcPct val="250000"/>
              </a:lnSpc>
              <a:spcBef>
                <a:spcPct val="0"/>
              </a:spcBef>
              <a:spcAft>
                <a:spcPct val="0"/>
              </a:spcAft>
              <a:buClrTx/>
              <a:buSzTx/>
              <a:tabLst/>
            </a:pPr>
            <a:r>
              <a:rPr kumimoji="0" lang="el" altLang="en-US" sz="1800" b="0" i="0" u="none" strike="noStrike" cap="none" normalizeH="0" baseline="0" dirty="0">
                <a:ln>
                  <a:noFill/>
                </a:ln>
                <a:solidFill>
                  <a:schemeClr val="tx1"/>
                </a:solidFill>
                <a:effectLst/>
                <a:latin typeface="Arial" panose="020B0604020202020204" pitchFamily="34" charset="0"/>
              </a:rPr>
              <a:t>📚 Συνεχής μάθηση</a:t>
            </a:r>
          </a:p>
        </p:txBody>
      </p:sp>
      <p:sp>
        <p:nvSpPr>
          <p:cNvPr id="6" name="Right Brace 5">
            <a:extLst>
              <a:ext uri="{FF2B5EF4-FFF2-40B4-BE49-F238E27FC236}">
                <a16:creationId xmlns:a16="http://schemas.microsoft.com/office/drawing/2014/main" id="{9BA6FA91-EAEB-BB1C-C967-1FF30ADC8761}"/>
              </a:ext>
            </a:extLst>
          </p:cNvPr>
          <p:cNvSpPr/>
          <p:nvPr/>
        </p:nvSpPr>
        <p:spPr>
          <a:xfrm>
            <a:off x="3389953" y="1852683"/>
            <a:ext cx="2961564" cy="3797490"/>
          </a:xfrm>
          <a:prstGeom prst="rightBrace">
            <a:avLst>
              <a:gd name="adj1" fmla="val 0"/>
              <a:gd name="adj2" fmla="val 49641"/>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graphicFrame>
        <p:nvGraphicFramePr>
          <p:cNvPr id="7" name="Diagram 6">
            <a:extLst>
              <a:ext uri="{FF2B5EF4-FFF2-40B4-BE49-F238E27FC236}">
                <a16:creationId xmlns:a16="http://schemas.microsoft.com/office/drawing/2014/main" id="{E448F086-C368-E3DF-5D67-449C57E9D5FF}"/>
              </a:ext>
            </a:extLst>
          </p:cNvPr>
          <p:cNvGraphicFramePr/>
          <p:nvPr>
            <p:extLst>
              <p:ext uri="{D42A27DB-BD31-4B8C-83A1-F6EECF244321}">
                <p14:modId xmlns:p14="http://schemas.microsoft.com/office/powerpoint/2010/main" val="4282996147"/>
              </p:ext>
            </p:extLst>
          </p:nvPr>
        </p:nvGraphicFramePr>
        <p:xfrm>
          <a:off x="4870735" y="719666"/>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14">
          <a:extLst>
            <a:ext uri="{FF2B5EF4-FFF2-40B4-BE49-F238E27FC236}">
              <a16:creationId xmlns:a16="http://schemas.microsoft.com/office/drawing/2014/main" id="{0DACA5EC-8BAE-781F-67D1-0C9518BBBEA3}"/>
            </a:ext>
          </a:extLst>
        </p:cNvPr>
        <p:cNvGrpSpPr/>
        <p:nvPr/>
      </p:nvGrpSpPr>
      <p:grpSpPr>
        <a:xfrm>
          <a:off x="0" y="0"/>
          <a:ext cx="0" cy="0"/>
          <a:chOff x="0" y="0"/>
          <a:chExt cx="0" cy="0"/>
        </a:xfrm>
      </p:grpSpPr>
      <p:sp>
        <p:nvSpPr>
          <p:cNvPr id="315" name="Google Shape;315;p14">
            <a:extLst>
              <a:ext uri="{FF2B5EF4-FFF2-40B4-BE49-F238E27FC236}">
                <a16:creationId xmlns:a16="http://schemas.microsoft.com/office/drawing/2014/main" id="{87CFAF6B-92DD-5617-5CA5-6CBA409B5562}"/>
              </a:ext>
            </a:extLst>
          </p:cNvPr>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316" name="Google Shape;316;p14">
            <a:extLst>
              <a:ext uri="{FF2B5EF4-FFF2-40B4-BE49-F238E27FC236}">
                <a16:creationId xmlns:a16="http://schemas.microsoft.com/office/drawing/2014/main" id="{BC9B896F-3EDA-0AE4-7825-E2EE0D4B01FF}"/>
              </a:ext>
            </a:extLst>
          </p:cNvPr>
          <p:cNvSpPr/>
          <p:nvPr/>
        </p:nvSpPr>
        <p:spPr>
          <a:xfrm>
            <a:off x="2172707" y="2913643"/>
            <a:ext cx="7839457" cy="45720"/>
          </a:xfrm>
          <a:custGeom>
            <a:avLst/>
            <a:gdLst/>
            <a:ahLst/>
            <a:cxnLst/>
            <a:rect l="l" t="t" r="r" b="b"/>
            <a:pathLst>
              <a:path w="15678913" h="91440" extrusionOk="0">
                <a:moveTo>
                  <a:pt x="15678913" y="0"/>
                </a:moveTo>
                <a:lnTo>
                  <a:pt x="0" y="0"/>
                </a:lnTo>
                <a:lnTo>
                  <a:pt x="0" y="91440"/>
                </a:lnTo>
                <a:lnTo>
                  <a:pt x="15678913" y="91440"/>
                </a:lnTo>
                <a:close/>
              </a:path>
            </a:pathLst>
          </a:custGeom>
          <a:solidFill>
            <a:srgbClr val="70C573"/>
          </a:solidFill>
          <a:ln>
            <a:noFill/>
          </a:ln>
        </p:spPr>
        <p:txBody>
          <a:bodyPr/>
          <a:lstStyle/>
          <a:p>
            <a:endParaRPr lang="el-GR" sz="933"/>
          </a:p>
        </p:txBody>
      </p:sp>
      <p:sp>
        <p:nvSpPr>
          <p:cNvPr id="317" name="Google Shape;317;p14" descr="Imagen 14">
            <a:extLst>
              <a:ext uri="{FF2B5EF4-FFF2-40B4-BE49-F238E27FC236}">
                <a16:creationId xmlns:a16="http://schemas.microsoft.com/office/drawing/2014/main" id="{0CB84D9E-F322-E568-AF72-9EE66A15EE04}"/>
              </a:ext>
            </a:extLst>
          </p:cNvPr>
          <p:cNvSpPr/>
          <p:nvPr/>
        </p:nvSpPr>
        <p:spPr>
          <a:xfrm>
            <a:off x="2313452" y="3804382"/>
            <a:ext cx="1741742" cy="1747202"/>
          </a:xfrm>
          <a:custGeom>
            <a:avLst/>
            <a:gdLst/>
            <a:ahLst/>
            <a:cxnLst/>
            <a:rect l="l" t="t" r="r" b="b"/>
            <a:pathLst>
              <a:path w="3483483" h="3494405" extrusionOk="0">
                <a:moveTo>
                  <a:pt x="0" y="0"/>
                </a:moveTo>
                <a:lnTo>
                  <a:pt x="3483483" y="0"/>
                </a:lnTo>
                <a:lnTo>
                  <a:pt x="3483483" y="3494405"/>
                </a:lnTo>
                <a:lnTo>
                  <a:pt x="0" y="3494405"/>
                </a:lnTo>
                <a:lnTo>
                  <a:pt x="0" y="0"/>
                </a:lnTo>
                <a:close/>
              </a:path>
            </a:pathLst>
          </a:custGeom>
          <a:blipFill rotWithShape="1">
            <a:blip r:embed="rId3">
              <a:alphaModFix/>
            </a:blip>
            <a:stretch>
              <a:fillRect l="-68726" t="-230733" r="-486495" b="-61730"/>
            </a:stretch>
          </a:blipFill>
          <a:ln>
            <a:noFill/>
          </a:ln>
        </p:spPr>
        <p:txBody>
          <a:bodyPr/>
          <a:lstStyle/>
          <a:p>
            <a:endParaRPr lang="el-GR" sz="933"/>
          </a:p>
        </p:txBody>
      </p:sp>
      <p:sp>
        <p:nvSpPr>
          <p:cNvPr id="318" name="Google Shape;318;p14" descr="Imagen 16">
            <a:extLst>
              <a:ext uri="{FF2B5EF4-FFF2-40B4-BE49-F238E27FC236}">
                <a16:creationId xmlns:a16="http://schemas.microsoft.com/office/drawing/2014/main" id="{B4E9A087-E665-1F62-A1C8-B4128337B495}"/>
              </a:ext>
            </a:extLst>
          </p:cNvPr>
          <p:cNvSpPr/>
          <p:nvPr/>
        </p:nvSpPr>
        <p:spPr>
          <a:xfrm>
            <a:off x="5878286" y="3898638"/>
            <a:ext cx="3788220" cy="1985581"/>
          </a:xfrm>
          <a:custGeom>
            <a:avLst/>
            <a:gdLst/>
            <a:ahLst/>
            <a:cxnLst/>
            <a:rect l="l" t="t" r="r" b="b"/>
            <a:pathLst>
              <a:path w="7576439" h="3971163" extrusionOk="0">
                <a:moveTo>
                  <a:pt x="0" y="0"/>
                </a:moveTo>
                <a:lnTo>
                  <a:pt x="7576439" y="0"/>
                </a:lnTo>
                <a:lnTo>
                  <a:pt x="7576439" y="3971163"/>
                </a:lnTo>
                <a:lnTo>
                  <a:pt x="0" y="3971163"/>
                </a:lnTo>
                <a:lnTo>
                  <a:pt x="0" y="0"/>
                </a:lnTo>
                <a:close/>
              </a:path>
            </a:pathLst>
          </a:custGeom>
          <a:blipFill rotWithShape="1">
            <a:blip r:embed="rId3">
              <a:alphaModFix/>
            </a:blip>
            <a:stretch>
              <a:fillRect l="-120457" t="-193345" r="-80829" b="-51994"/>
            </a:stretch>
          </a:blipFill>
          <a:ln>
            <a:noFill/>
          </a:ln>
        </p:spPr>
        <p:txBody>
          <a:bodyPr/>
          <a:lstStyle/>
          <a:p>
            <a:endParaRPr lang="el-GR" sz="933"/>
          </a:p>
        </p:txBody>
      </p:sp>
      <p:sp>
        <p:nvSpPr>
          <p:cNvPr id="319" name="Google Shape;319;p14" descr="Imagen 17">
            <a:extLst>
              <a:ext uri="{FF2B5EF4-FFF2-40B4-BE49-F238E27FC236}">
                <a16:creationId xmlns:a16="http://schemas.microsoft.com/office/drawing/2014/main" id="{57C304F3-B0D2-E120-CB88-8C6E6D6142C5}"/>
              </a:ext>
            </a:extLst>
          </p:cNvPr>
          <p:cNvSpPr/>
          <p:nvPr/>
        </p:nvSpPr>
        <p:spPr>
          <a:xfrm rot="2428976">
            <a:off x="3968131" y="1289075"/>
            <a:ext cx="1010920" cy="1985581"/>
          </a:xfrm>
          <a:custGeom>
            <a:avLst/>
            <a:gdLst/>
            <a:ahLst/>
            <a:cxnLst/>
            <a:rect l="l" t="t" r="r" b="b"/>
            <a:pathLst>
              <a:path w="2021840" h="3971163" extrusionOk="0">
                <a:moveTo>
                  <a:pt x="0" y="0"/>
                </a:moveTo>
                <a:lnTo>
                  <a:pt x="2021840" y="0"/>
                </a:lnTo>
                <a:lnTo>
                  <a:pt x="2021840" y="3971163"/>
                </a:lnTo>
                <a:lnTo>
                  <a:pt x="0" y="3971163"/>
                </a:lnTo>
                <a:lnTo>
                  <a:pt x="0" y="0"/>
                </a:lnTo>
                <a:close/>
              </a:path>
            </a:pathLst>
          </a:custGeom>
          <a:blipFill rotWithShape="1">
            <a:blip r:embed="rId3">
              <a:alphaModFix/>
            </a:blip>
            <a:stretch>
              <a:fillRect l="-726074" t="-193345" r="-302720" b="-51994"/>
            </a:stretch>
          </a:blipFill>
          <a:ln>
            <a:noFill/>
          </a:ln>
        </p:spPr>
        <p:txBody>
          <a:bodyPr/>
          <a:lstStyle/>
          <a:p>
            <a:endParaRPr lang="el-GR" sz="933"/>
          </a:p>
        </p:txBody>
      </p:sp>
      <p:sp>
        <p:nvSpPr>
          <p:cNvPr id="320" name="Google Shape;320;p14" descr="Imagen 18">
            <a:extLst>
              <a:ext uri="{FF2B5EF4-FFF2-40B4-BE49-F238E27FC236}">
                <a16:creationId xmlns:a16="http://schemas.microsoft.com/office/drawing/2014/main" id="{BE50C88A-A8C8-2D93-1241-8FD69F51BD81}"/>
              </a:ext>
            </a:extLst>
          </p:cNvPr>
          <p:cNvSpPr/>
          <p:nvPr/>
        </p:nvSpPr>
        <p:spPr>
          <a:xfrm rot="-9681207">
            <a:off x="1249217" y="3268981"/>
            <a:ext cx="832422" cy="937323"/>
          </a:xfrm>
          <a:custGeom>
            <a:avLst/>
            <a:gdLst/>
            <a:ahLst/>
            <a:cxnLst/>
            <a:rect l="l" t="t" r="r" b="b"/>
            <a:pathLst>
              <a:path w="1664843" h="1874647" extrusionOk="0">
                <a:moveTo>
                  <a:pt x="0" y="0"/>
                </a:moveTo>
                <a:lnTo>
                  <a:pt x="1664843" y="0"/>
                </a:lnTo>
                <a:lnTo>
                  <a:pt x="1664843" y="1874647"/>
                </a:lnTo>
                <a:lnTo>
                  <a:pt x="0" y="1874647"/>
                </a:lnTo>
                <a:lnTo>
                  <a:pt x="0" y="0"/>
                </a:lnTo>
                <a:close/>
              </a:path>
            </a:pathLst>
          </a:custGeom>
          <a:blipFill rotWithShape="1">
            <a:blip r:embed="rId4">
              <a:alphaModFix/>
            </a:blip>
            <a:stretch>
              <a:fillRect l="-2259774" t="-1074415" r="-1063711" b="-654408"/>
            </a:stretch>
          </a:blipFill>
          <a:ln>
            <a:noFill/>
          </a:ln>
        </p:spPr>
        <p:txBody>
          <a:bodyPr/>
          <a:lstStyle/>
          <a:p>
            <a:endParaRPr lang="el-GR" sz="933"/>
          </a:p>
        </p:txBody>
      </p:sp>
      <p:sp>
        <p:nvSpPr>
          <p:cNvPr id="321" name="Google Shape;321;p14" descr="Imagen 19">
            <a:extLst>
              <a:ext uri="{FF2B5EF4-FFF2-40B4-BE49-F238E27FC236}">
                <a16:creationId xmlns:a16="http://schemas.microsoft.com/office/drawing/2014/main" id="{E2561FF5-9906-8733-A541-C57C7E07FC0C}"/>
              </a:ext>
            </a:extLst>
          </p:cNvPr>
          <p:cNvSpPr/>
          <p:nvPr/>
        </p:nvSpPr>
        <p:spPr>
          <a:xfrm rot="-9681207">
            <a:off x="7509900" y="2039069"/>
            <a:ext cx="496761" cy="559372"/>
          </a:xfrm>
          <a:custGeom>
            <a:avLst/>
            <a:gdLst/>
            <a:ahLst/>
            <a:cxnLst/>
            <a:rect l="l" t="t" r="r" b="b"/>
            <a:pathLst>
              <a:path w="993521" h="1118743" extrusionOk="0">
                <a:moveTo>
                  <a:pt x="0" y="0"/>
                </a:moveTo>
                <a:lnTo>
                  <a:pt x="993521" y="0"/>
                </a:lnTo>
                <a:lnTo>
                  <a:pt x="993521" y="1118743"/>
                </a:lnTo>
                <a:lnTo>
                  <a:pt x="0" y="1118743"/>
                </a:lnTo>
                <a:lnTo>
                  <a:pt x="0" y="0"/>
                </a:lnTo>
                <a:close/>
              </a:path>
            </a:pathLst>
          </a:custGeom>
          <a:blipFill rotWithShape="1">
            <a:blip r:embed="rId5">
              <a:alphaModFix/>
            </a:blip>
            <a:stretch>
              <a:fillRect l="-2259002" t="-1077154" r="-1063313" b="-656362"/>
            </a:stretch>
          </a:blipFill>
          <a:ln>
            <a:noFill/>
          </a:ln>
        </p:spPr>
        <p:txBody>
          <a:bodyPr/>
          <a:lstStyle/>
          <a:p>
            <a:endParaRPr lang="el-GR" sz="933"/>
          </a:p>
        </p:txBody>
      </p:sp>
      <p:sp>
        <p:nvSpPr>
          <p:cNvPr id="322" name="Google Shape;322;p14" descr="Imagen 20">
            <a:extLst>
              <a:ext uri="{FF2B5EF4-FFF2-40B4-BE49-F238E27FC236}">
                <a16:creationId xmlns:a16="http://schemas.microsoft.com/office/drawing/2014/main" id="{E81F62F3-FFB6-5A67-D01F-4C943600D110}"/>
              </a:ext>
            </a:extLst>
          </p:cNvPr>
          <p:cNvSpPr/>
          <p:nvPr/>
        </p:nvSpPr>
        <p:spPr>
          <a:xfrm rot="-9681207">
            <a:off x="10299141" y="3261898"/>
            <a:ext cx="598678" cy="674116"/>
          </a:xfrm>
          <a:custGeom>
            <a:avLst/>
            <a:gdLst/>
            <a:ahLst/>
            <a:cxnLst/>
            <a:rect l="l" t="t" r="r" b="b"/>
            <a:pathLst>
              <a:path w="1197356" h="1348232" extrusionOk="0">
                <a:moveTo>
                  <a:pt x="0" y="0"/>
                </a:moveTo>
                <a:lnTo>
                  <a:pt x="1197356" y="0"/>
                </a:lnTo>
                <a:lnTo>
                  <a:pt x="1197356" y="1348232"/>
                </a:lnTo>
                <a:lnTo>
                  <a:pt x="0" y="1348232"/>
                </a:lnTo>
                <a:lnTo>
                  <a:pt x="0" y="0"/>
                </a:lnTo>
                <a:close/>
              </a:path>
            </a:pathLst>
          </a:custGeom>
          <a:blipFill rotWithShape="1">
            <a:blip r:embed="rId6">
              <a:alphaModFix/>
            </a:blip>
            <a:stretch>
              <a:fillRect l="-2259002" t="-1075792" r="-1063313" b="-655375"/>
            </a:stretch>
          </a:blipFill>
          <a:ln>
            <a:noFill/>
          </a:ln>
        </p:spPr>
        <p:txBody>
          <a:bodyPr/>
          <a:lstStyle/>
          <a:p>
            <a:endParaRPr lang="el-GR" sz="933"/>
          </a:p>
        </p:txBody>
      </p:sp>
      <p:sp>
        <p:nvSpPr>
          <p:cNvPr id="323" name="Google Shape;323;p14" descr="Imagen 21">
            <a:extLst>
              <a:ext uri="{FF2B5EF4-FFF2-40B4-BE49-F238E27FC236}">
                <a16:creationId xmlns:a16="http://schemas.microsoft.com/office/drawing/2014/main" id="{D9AD2CDE-9824-00B4-3252-2E951C68935B}"/>
              </a:ext>
            </a:extLst>
          </p:cNvPr>
          <p:cNvSpPr/>
          <p:nvPr/>
        </p:nvSpPr>
        <p:spPr>
          <a:xfrm rot="-9681207">
            <a:off x="1726268" y="4118509"/>
            <a:ext cx="332994" cy="374967"/>
          </a:xfrm>
          <a:custGeom>
            <a:avLst/>
            <a:gdLst/>
            <a:ahLst/>
            <a:cxnLst/>
            <a:rect l="l" t="t" r="r" b="b"/>
            <a:pathLst>
              <a:path w="665988" h="749935" extrusionOk="0">
                <a:moveTo>
                  <a:pt x="0" y="0"/>
                </a:moveTo>
                <a:lnTo>
                  <a:pt x="665988" y="0"/>
                </a:lnTo>
                <a:lnTo>
                  <a:pt x="665988" y="749935"/>
                </a:lnTo>
                <a:lnTo>
                  <a:pt x="0" y="749935"/>
                </a:lnTo>
                <a:lnTo>
                  <a:pt x="0" y="0"/>
                </a:lnTo>
                <a:close/>
              </a:path>
            </a:pathLst>
          </a:custGeom>
          <a:blipFill rotWithShape="1">
            <a:blip r:embed="rId7">
              <a:alphaModFix/>
            </a:blip>
            <a:stretch>
              <a:fillRect l="-2259002" t="-1075989" r="-1063313" b="-655513"/>
            </a:stretch>
          </a:blipFill>
          <a:ln>
            <a:noFill/>
          </a:ln>
        </p:spPr>
        <p:txBody>
          <a:bodyPr/>
          <a:lstStyle/>
          <a:p>
            <a:endParaRPr lang="el-GR" sz="933"/>
          </a:p>
        </p:txBody>
      </p:sp>
      <p:sp>
        <p:nvSpPr>
          <p:cNvPr id="324" name="Google Shape;324;p14" descr="Imagen 22">
            <a:extLst>
              <a:ext uri="{FF2B5EF4-FFF2-40B4-BE49-F238E27FC236}">
                <a16:creationId xmlns:a16="http://schemas.microsoft.com/office/drawing/2014/main" id="{867805CF-26B5-C118-7954-5263F1119602}"/>
              </a:ext>
            </a:extLst>
          </p:cNvPr>
          <p:cNvSpPr/>
          <p:nvPr/>
        </p:nvSpPr>
        <p:spPr>
          <a:xfrm rot="-9681207">
            <a:off x="10217898" y="2525467"/>
            <a:ext cx="657797" cy="740665"/>
          </a:xfrm>
          <a:custGeom>
            <a:avLst/>
            <a:gdLst/>
            <a:ahLst/>
            <a:cxnLst/>
            <a:rect l="l" t="t" r="r" b="b"/>
            <a:pathLst>
              <a:path w="1315593" h="1481328" extrusionOk="0">
                <a:moveTo>
                  <a:pt x="0" y="0"/>
                </a:moveTo>
                <a:lnTo>
                  <a:pt x="1315593" y="0"/>
                </a:lnTo>
                <a:lnTo>
                  <a:pt x="1315593" y="1481328"/>
                </a:lnTo>
                <a:lnTo>
                  <a:pt x="0" y="1481328"/>
                </a:lnTo>
                <a:lnTo>
                  <a:pt x="0" y="0"/>
                </a:lnTo>
                <a:close/>
              </a:path>
            </a:pathLst>
          </a:custGeom>
          <a:blipFill rotWithShape="1">
            <a:blip r:embed="rId8">
              <a:alphaModFix/>
            </a:blip>
            <a:stretch>
              <a:fillRect l="-2258198" t="-1078755" r="-1062951" b="-657455"/>
            </a:stretch>
          </a:blipFill>
          <a:ln>
            <a:noFill/>
          </a:ln>
        </p:spPr>
        <p:txBody>
          <a:bodyPr/>
          <a:lstStyle/>
          <a:p>
            <a:endParaRPr lang="el-GR" sz="933"/>
          </a:p>
        </p:txBody>
      </p:sp>
      <p:sp>
        <p:nvSpPr>
          <p:cNvPr id="325" name="Google Shape;325;p14" descr="Imagen 23">
            <a:extLst>
              <a:ext uri="{FF2B5EF4-FFF2-40B4-BE49-F238E27FC236}">
                <a16:creationId xmlns:a16="http://schemas.microsoft.com/office/drawing/2014/main" id="{AF15B856-E1D5-D4B7-F1EE-95A55483A831}"/>
              </a:ext>
            </a:extLst>
          </p:cNvPr>
          <p:cNvSpPr/>
          <p:nvPr/>
        </p:nvSpPr>
        <p:spPr>
          <a:xfrm>
            <a:off x="2075232" y="1213682"/>
            <a:ext cx="2065338" cy="2148141"/>
          </a:xfrm>
          <a:custGeom>
            <a:avLst/>
            <a:gdLst/>
            <a:ahLst/>
            <a:cxnLst/>
            <a:rect l="l" t="t" r="r" b="b"/>
            <a:pathLst>
              <a:path w="4130675" h="4296283" extrusionOk="0">
                <a:moveTo>
                  <a:pt x="0" y="0"/>
                </a:moveTo>
                <a:lnTo>
                  <a:pt x="4130675" y="0"/>
                </a:lnTo>
                <a:lnTo>
                  <a:pt x="4130675" y="4296283"/>
                </a:lnTo>
                <a:lnTo>
                  <a:pt x="0" y="4296283"/>
                </a:lnTo>
                <a:lnTo>
                  <a:pt x="0" y="0"/>
                </a:lnTo>
                <a:close/>
              </a:path>
            </a:pathLst>
          </a:custGeom>
          <a:blipFill rotWithShape="1">
            <a:blip r:embed="rId9">
              <a:alphaModFix/>
            </a:blip>
            <a:stretch>
              <a:fillRect l="-44240" t="-66314" r="-518142" b="-216563"/>
            </a:stretch>
          </a:blipFill>
          <a:ln>
            <a:noFill/>
          </a:ln>
        </p:spPr>
        <p:txBody>
          <a:bodyPr/>
          <a:lstStyle/>
          <a:p>
            <a:endParaRPr lang="el-GR" sz="933"/>
          </a:p>
        </p:txBody>
      </p:sp>
      <p:sp>
        <p:nvSpPr>
          <p:cNvPr id="326" name="Google Shape;326;p14" descr="Imagen 24">
            <a:extLst>
              <a:ext uri="{FF2B5EF4-FFF2-40B4-BE49-F238E27FC236}">
                <a16:creationId xmlns:a16="http://schemas.microsoft.com/office/drawing/2014/main" id="{7DCE5484-1A01-22AB-583D-F446FD3C6E5F}"/>
              </a:ext>
            </a:extLst>
          </p:cNvPr>
          <p:cNvSpPr/>
          <p:nvPr/>
        </p:nvSpPr>
        <p:spPr>
          <a:xfrm>
            <a:off x="8114596" y="1665720"/>
            <a:ext cx="1733423" cy="1124839"/>
          </a:xfrm>
          <a:custGeom>
            <a:avLst/>
            <a:gdLst/>
            <a:ahLst/>
            <a:cxnLst/>
            <a:rect l="l" t="t" r="r" b="b"/>
            <a:pathLst>
              <a:path w="3466846" h="2249678" extrusionOk="0">
                <a:moveTo>
                  <a:pt x="0" y="0"/>
                </a:moveTo>
                <a:lnTo>
                  <a:pt x="3466846" y="0"/>
                </a:lnTo>
                <a:lnTo>
                  <a:pt x="3466846" y="2249678"/>
                </a:lnTo>
                <a:lnTo>
                  <a:pt x="0" y="2249678"/>
                </a:lnTo>
                <a:lnTo>
                  <a:pt x="0" y="0"/>
                </a:lnTo>
                <a:close/>
              </a:path>
            </a:pathLst>
          </a:custGeom>
          <a:blipFill rotWithShape="1">
            <a:blip r:embed="rId10">
              <a:alphaModFix/>
            </a:blip>
            <a:stretch>
              <a:fillRect l="-215254" t="-50376" r="-104067" b="-237912"/>
            </a:stretch>
          </a:blipFill>
          <a:ln>
            <a:noFill/>
          </a:ln>
        </p:spPr>
        <p:txBody>
          <a:bodyPr/>
          <a:lstStyle/>
          <a:p>
            <a:endParaRPr lang="el-GR" sz="933"/>
          </a:p>
        </p:txBody>
      </p:sp>
      <p:sp>
        <p:nvSpPr>
          <p:cNvPr id="327" name="Google Shape;327;p14" descr="Imagen 1">
            <a:extLst>
              <a:ext uri="{FF2B5EF4-FFF2-40B4-BE49-F238E27FC236}">
                <a16:creationId xmlns:a16="http://schemas.microsoft.com/office/drawing/2014/main" id="{B46EF291-B417-4823-E9F6-E8F5B18945BA}"/>
              </a:ext>
            </a:extLst>
          </p:cNvPr>
          <p:cNvSpPr/>
          <p:nvPr/>
        </p:nvSpPr>
        <p:spPr>
          <a:xfrm>
            <a:off x="1195412" y="6193105"/>
            <a:ext cx="1954594" cy="417195"/>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1">
              <a:alphaModFix/>
            </a:blip>
            <a:stretch>
              <a:fillRect r="-323" b="-5"/>
            </a:stretch>
          </a:blipFill>
          <a:ln>
            <a:noFill/>
          </a:ln>
        </p:spPr>
        <p:txBody>
          <a:bodyPr/>
          <a:lstStyle/>
          <a:p>
            <a:endParaRPr lang="el-GR" sz="933"/>
          </a:p>
        </p:txBody>
      </p:sp>
      <p:sp>
        <p:nvSpPr>
          <p:cNvPr id="328" name="Google Shape;328;p14">
            <a:extLst>
              <a:ext uri="{FF2B5EF4-FFF2-40B4-BE49-F238E27FC236}">
                <a16:creationId xmlns:a16="http://schemas.microsoft.com/office/drawing/2014/main" id="{EEDD77CB-24FF-37E6-13D4-2B2E48E2692A}"/>
              </a:ext>
            </a:extLst>
          </p:cNvPr>
          <p:cNvSpPr txBox="1"/>
          <p:nvPr/>
        </p:nvSpPr>
        <p:spPr>
          <a:xfrm>
            <a:off x="3348218" y="6118782"/>
            <a:ext cx="7982625" cy="553998"/>
          </a:xfrm>
          <a:prstGeom prst="rect">
            <a:avLst/>
          </a:prstGeom>
          <a:noFill/>
          <a:ln>
            <a:noFill/>
          </a:ln>
        </p:spPr>
        <p:txBody>
          <a:bodyPr spcFirstLastPara="1" wrap="square" lIns="0" tIns="0" rIns="0" bIns="0" anchor="t" anchorCtr="0">
            <a:spAutoFit/>
          </a:bodyPr>
          <a:lstStyle/>
          <a:p>
            <a:pPr>
              <a:lnSpc>
                <a:spcPct val="120000"/>
              </a:lnSpc>
            </a:pPr>
            <a:r>
              <a:rPr lang="en-US" sz="1000">
                <a:solidFill>
                  <a:srgbClr val="2C2C2C"/>
                </a:solidFill>
                <a:latin typeface="Calibri"/>
                <a:ea typeface="Calibri"/>
                <a:cs typeface="Calibri"/>
                <a:sym typeface="Calibri"/>
              </a:rPr>
              <a:t>Financiado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sz="933"/>
          </a:p>
        </p:txBody>
      </p:sp>
      <p:sp>
        <p:nvSpPr>
          <p:cNvPr id="329" name="Google Shape;329;p14">
            <a:extLst>
              <a:ext uri="{FF2B5EF4-FFF2-40B4-BE49-F238E27FC236}">
                <a16:creationId xmlns:a16="http://schemas.microsoft.com/office/drawing/2014/main" id="{22806901-2A5E-205A-1D0F-4DE926120FE5}"/>
              </a:ext>
            </a:extLst>
          </p:cNvPr>
          <p:cNvSpPr/>
          <p:nvPr/>
        </p:nvSpPr>
        <p:spPr>
          <a:xfrm>
            <a:off x="75"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12">
              <a:alphaModFix/>
            </a:blip>
            <a:stretch>
              <a:fillRect l="-481" r="-480"/>
            </a:stretch>
          </a:blipFill>
          <a:ln>
            <a:noFill/>
          </a:ln>
        </p:spPr>
        <p:txBody>
          <a:bodyPr/>
          <a:lstStyle/>
          <a:p>
            <a:endParaRPr lang="el-GR" sz="933"/>
          </a:p>
        </p:txBody>
      </p:sp>
      <p:sp>
        <p:nvSpPr>
          <p:cNvPr id="330" name="Google Shape;330;p14">
            <a:extLst>
              <a:ext uri="{FF2B5EF4-FFF2-40B4-BE49-F238E27FC236}">
                <a16:creationId xmlns:a16="http://schemas.microsoft.com/office/drawing/2014/main" id="{2E376158-8578-EA15-3AAB-E88B8FB9B86D}"/>
              </a:ext>
            </a:extLst>
          </p:cNvPr>
          <p:cNvSpPr/>
          <p:nvPr/>
        </p:nvSpPr>
        <p:spPr>
          <a:xfrm>
            <a:off x="4773455" y="5919231"/>
            <a:ext cx="2566079" cy="547713"/>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3">
              <a:alphaModFix/>
            </a:blip>
            <a:stretch>
              <a:fillRect l="-872" r="-872"/>
            </a:stretch>
          </a:blipFill>
          <a:ln>
            <a:noFill/>
          </a:ln>
        </p:spPr>
        <p:txBody>
          <a:bodyPr/>
          <a:lstStyle/>
          <a:p>
            <a:endParaRPr lang="el-GR" sz="933"/>
          </a:p>
        </p:txBody>
      </p:sp>
      <p:grpSp>
        <p:nvGrpSpPr>
          <p:cNvPr id="331" name="Google Shape;331;p14">
            <a:extLst>
              <a:ext uri="{FF2B5EF4-FFF2-40B4-BE49-F238E27FC236}">
                <a16:creationId xmlns:a16="http://schemas.microsoft.com/office/drawing/2014/main" id="{C0126D08-A3BD-DA9E-9887-DCBF909B641F}"/>
              </a:ext>
            </a:extLst>
          </p:cNvPr>
          <p:cNvGrpSpPr/>
          <p:nvPr/>
        </p:nvGrpSpPr>
        <p:grpSpPr>
          <a:xfrm>
            <a:off x="2411175" y="3087473"/>
            <a:ext cx="7901225" cy="1125141"/>
            <a:chOff x="0" y="-38100"/>
            <a:chExt cx="2908639" cy="444500"/>
          </a:xfrm>
        </p:grpSpPr>
        <p:sp>
          <p:nvSpPr>
            <p:cNvPr id="332" name="Google Shape;332;p14">
              <a:extLst>
                <a:ext uri="{FF2B5EF4-FFF2-40B4-BE49-F238E27FC236}">
                  <a16:creationId xmlns:a16="http://schemas.microsoft.com/office/drawing/2014/main" id="{12334580-6EB9-32BC-3FC4-8297BA19CFC3}"/>
                </a:ext>
              </a:extLst>
            </p:cNvPr>
            <p:cNvSpPr/>
            <p:nvPr/>
          </p:nvSpPr>
          <p:spPr>
            <a:xfrm>
              <a:off x="0" y="0"/>
              <a:ext cx="2908639" cy="406400"/>
            </a:xfrm>
            <a:custGeom>
              <a:avLst/>
              <a:gdLst/>
              <a:ahLst/>
              <a:cxnLst/>
              <a:rect l="l" t="t" r="r" b="b"/>
              <a:pathLst>
                <a:path w="2908639" h="406400" extrusionOk="0">
                  <a:moveTo>
                    <a:pt x="0" y="0"/>
                  </a:moveTo>
                  <a:lnTo>
                    <a:pt x="2908639" y="0"/>
                  </a:lnTo>
                  <a:lnTo>
                    <a:pt x="2908639" y="406400"/>
                  </a:lnTo>
                  <a:lnTo>
                    <a:pt x="0" y="406400"/>
                  </a:lnTo>
                  <a:close/>
                </a:path>
              </a:pathLst>
            </a:custGeom>
            <a:solidFill>
              <a:srgbClr val="BFC2CF"/>
            </a:solidFill>
            <a:ln>
              <a:noFill/>
            </a:ln>
          </p:spPr>
          <p:txBody>
            <a:bodyPr/>
            <a:lstStyle/>
            <a:p>
              <a:endParaRPr lang="el-GR" sz="933"/>
            </a:p>
          </p:txBody>
        </p:sp>
        <p:sp>
          <p:nvSpPr>
            <p:cNvPr id="333" name="Google Shape;333;p14">
              <a:extLst>
                <a:ext uri="{FF2B5EF4-FFF2-40B4-BE49-F238E27FC236}">
                  <a16:creationId xmlns:a16="http://schemas.microsoft.com/office/drawing/2014/main" id="{8813BB40-6A58-6BE0-05F6-FF4A495D941F}"/>
                </a:ext>
              </a:extLst>
            </p:cNvPr>
            <p:cNvSpPr txBox="1"/>
            <p:nvPr/>
          </p:nvSpPr>
          <p:spPr>
            <a:xfrm>
              <a:off x="0" y="-38100"/>
              <a:ext cx="2908639" cy="444500"/>
            </a:xfrm>
            <a:prstGeom prst="rect">
              <a:avLst/>
            </a:prstGeom>
            <a:noFill/>
            <a:ln>
              <a:noFill/>
            </a:ln>
          </p:spPr>
          <p:txBody>
            <a:bodyPr spcFirstLastPara="1" wrap="square" lIns="33867" tIns="33867" rIns="33867" bIns="33867" anchor="ctr" anchorCtr="0">
              <a:noAutofit/>
            </a:bodyPr>
            <a:lstStyle/>
            <a:p>
              <a:pPr algn="ctr">
                <a:lnSpc>
                  <a:spcPct val="147722"/>
                </a:lnSpc>
              </a:pPr>
              <a:endParaRPr sz="1200">
                <a:solidFill>
                  <a:schemeClr val="dk1"/>
                </a:solidFill>
                <a:latin typeface="Calibri"/>
                <a:ea typeface="Calibri"/>
                <a:cs typeface="Calibri"/>
                <a:sym typeface="Calibri"/>
              </a:endParaRPr>
            </a:p>
          </p:txBody>
        </p:sp>
      </p:grpSp>
      <p:sp>
        <p:nvSpPr>
          <p:cNvPr id="334" name="Google Shape;334;p14">
            <a:extLst>
              <a:ext uri="{FF2B5EF4-FFF2-40B4-BE49-F238E27FC236}">
                <a16:creationId xmlns:a16="http://schemas.microsoft.com/office/drawing/2014/main" id="{38F3A969-E79A-009B-7D45-684B83924BA2}"/>
              </a:ext>
            </a:extLst>
          </p:cNvPr>
          <p:cNvSpPr txBox="1"/>
          <p:nvPr/>
        </p:nvSpPr>
        <p:spPr>
          <a:xfrm>
            <a:off x="4256732" y="3088894"/>
            <a:ext cx="4128173" cy="853119"/>
          </a:xfrm>
          <a:prstGeom prst="rect">
            <a:avLst/>
          </a:prstGeom>
          <a:noFill/>
          <a:ln>
            <a:noFill/>
          </a:ln>
        </p:spPr>
        <p:txBody>
          <a:bodyPr spcFirstLastPara="1" wrap="square" lIns="0" tIns="0" rIns="0" bIns="0" anchor="t" anchorCtr="0">
            <a:spAutoFit/>
          </a:bodyPr>
          <a:lstStyle/>
          <a:p>
            <a:pPr algn="ctr">
              <a:lnSpc>
                <a:spcPct val="108001"/>
              </a:lnSpc>
            </a:pPr>
            <a:r>
              <a:rPr lang="el-GR" sz="5133" b="1" dirty="0">
                <a:solidFill>
                  <a:srgbClr val="70C573"/>
                </a:solidFill>
                <a:latin typeface="Calibri"/>
                <a:ea typeface="Calibri"/>
                <a:cs typeface="Calibri"/>
                <a:sym typeface="Calibri"/>
              </a:rPr>
              <a:t>Ενημερωθείτε</a:t>
            </a:r>
            <a:endParaRPr sz="933" dirty="0"/>
          </a:p>
        </p:txBody>
      </p:sp>
      <p:pic>
        <p:nvPicPr>
          <p:cNvPr id="3" name="Picture 2" descr="Blue text on a white background&#10;&#10;AI-generated content may be incorrect.">
            <a:extLst>
              <a:ext uri="{FF2B5EF4-FFF2-40B4-BE49-F238E27FC236}">
                <a16:creationId xmlns:a16="http://schemas.microsoft.com/office/drawing/2014/main" id="{73DF7CE7-F4B6-8CDB-647A-C5B8F43EEE93}"/>
              </a:ext>
            </a:extLst>
          </p:cNvPr>
          <p:cNvPicPr>
            <a:picLocks noChangeAspect="1"/>
          </p:cNvPicPr>
          <p:nvPr/>
        </p:nvPicPr>
        <p:blipFill>
          <a:blip r:embed="rId14"/>
          <a:stretch>
            <a:fillRect/>
          </a:stretch>
        </p:blipFill>
        <p:spPr>
          <a:xfrm>
            <a:off x="4773455" y="5919230"/>
            <a:ext cx="2566079" cy="532186"/>
          </a:xfrm>
          <a:prstGeom prst="rect">
            <a:avLst/>
          </a:prstGeom>
        </p:spPr>
      </p:pic>
    </p:spTree>
    <p:extLst>
      <p:ext uri="{BB962C8B-B14F-4D97-AF65-F5344CB8AC3E}">
        <p14:creationId xmlns:p14="http://schemas.microsoft.com/office/powerpoint/2010/main" val="2701279501"/>
      </p:ext>
    </p:extLst>
  </p:cSld>
  <p:clrMapOvr>
    <a:masterClrMapping/>
  </p:clrMapOvr>
</p:sld>
</file>

<file path=ppt/theme/theme1.xml><?xml version="1.0" encoding="utf-8"?>
<a:theme xmlns:a="http://schemas.openxmlformats.org/drawingml/2006/main" name="CARDET Course template">
  <a:themeElements>
    <a:clrScheme name="CARDET Course template">
      <a:dk1>
        <a:srgbClr val="2C2C2C"/>
      </a:dk1>
      <a:lt1>
        <a:srgbClr val="F2F2F2"/>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ARDET Course template">
  <a:themeElements>
    <a:clrScheme name="CARDET Course template">
      <a:dk1>
        <a:srgbClr val="000000"/>
      </a:dk1>
      <a:lt1>
        <a:srgbClr val="FFFFFF"/>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150</TotalTime>
  <Words>778</Words>
  <Application>Microsoft Office PowerPoint</Application>
  <PresentationFormat>Widescreen</PresentationFormat>
  <Paragraphs>73</Paragraphs>
  <Slides>10</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Press Start 2P</vt:lpstr>
      <vt:lpstr>Arial</vt:lpstr>
      <vt:lpstr>Open Sans</vt:lpstr>
      <vt:lpstr>Calibri</vt:lpstr>
      <vt:lpstr>CARDET Course template</vt:lpstr>
      <vt:lpstr>PowerPoint Presentation</vt:lpstr>
      <vt:lpstr>PowerPoint Presentation</vt:lpstr>
      <vt:lpstr>PowerPoint Presentation</vt:lpstr>
      <vt:lpstr>Μελλοντικές τάσεις στον τουρισμό</vt:lpstr>
      <vt:lpstr>Βασικές αλλαγές τάσεων στον τουρισμό</vt:lpstr>
      <vt:lpstr>Πέρα από τη βιωσιμότητα: Η άνοδος του αναγεννητικού τουρισμού</vt:lpstr>
      <vt:lpstr>Αγκαλιάζοντας την Καινοτομία και την Ένταξη στον Τουρισμό</vt:lpstr>
      <vt:lpstr>Εργαλειοθήκη Προσαρμογής Τάσεων</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Constantinos Tsouris</cp:lastModifiedBy>
  <cp:revision>5</cp:revision>
  <dcterms:modified xsi:type="dcterms:W3CDTF">2025-07-08T11:50:19Z</dcterms:modified>
</cp:coreProperties>
</file>